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Poppins Ultra-Bold" charset="1" panose="00000900000000000000"/>
      <p:regular r:id="rId25"/>
    </p:embeddedFont>
    <p:embeddedFont>
      <p:font typeface="Canva Sans Bold" charset="1" panose="020B0803030501040103"/>
      <p:regular r:id="rId26"/>
    </p:embeddedFont>
    <p:embeddedFont>
      <p:font typeface="Poppins Bold" charset="1" panose="00000800000000000000"/>
      <p:regular r:id="rId27"/>
    </p:embeddedFont>
    <p:embeddedFont>
      <p:font typeface="Canva Sans" charset="1" panose="020B0503030501040103"/>
      <p:regular r:id="rId28"/>
    </p:embeddedFont>
    <p:embeddedFont>
      <p:font typeface="Poppins" charset="1" panose="00000500000000000000"/>
      <p:regular r:id="rId29"/>
    </p:embeddedFont>
    <p:embeddedFont>
      <p:font typeface="Century Gothic Paneuropean Bold" charset="1" panose="020B0702020202020204"/>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1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png" Type="http://schemas.openxmlformats.org/officeDocument/2006/relationships/image"/><Relationship Id="rId5" Target="../media/image1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1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png" Type="http://schemas.openxmlformats.org/officeDocument/2006/relationships/image"/><Relationship Id="rId5"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6FFF6"/>
        </a:solidFill>
      </p:bgPr>
    </p:bg>
    <p:spTree>
      <p:nvGrpSpPr>
        <p:cNvPr id="1" name=""/>
        <p:cNvGrpSpPr/>
        <p:nvPr/>
      </p:nvGrpSpPr>
      <p:grpSpPr>
        <a:xfrm>
          <a:off x="0" y="0"/>
          <a:ext cx="0" cy="0"/>
          <a:chOff x="0" y="0"/>
          <a:chExt cx="0" cy="0"/>
        </a:xfrm>
      </p:grpSpPr>
      <p:grpSp>
        <p:nvGrpSpPr>
          <p:cNvPr name="Group 2" id="2"/>
          <p:cNvGrpSpPr/>
          <p:nvPr/>
        </p:nvGrpSpPr>
        <p:grpSpPr>
          <a:xfrm rot="0">
            <a:off x="3494246" y="0"/>
            <a:ext cx="5518733" cy="10287000"/>
            <a:chOff x="0" y="0"/>
            <a:chExt cx="854996" cy="1593725"/>
          </a:xfrm>
        </p:grpSpPr>
        <p:sp>
          <p:nvSpPr>
            <p:cNvPr name="Freeform 3" id="3"/>
            <p:cNvSpPr/>
            <p:nvPr/>
          </p:nvSpPr>
          <p:spPr>
            <a:xfrm flipH="false" flipV="false" rot="0">
              <a:off x="0" y="0"/>
              <a:ext cx="854996" cy="1593725"/>
            </a:xfrm>
            <a:custGeom>
              <a:avLst/>
              <a:gdLst/>
              <a:ahLst/>
              <a:cxnLst/>
              <a:rect r="r" b="b" t="t" l="l"/>
              <a:pathLst>
                <a:path h="1593725" w="854996">
                  <a:moveTo>
                    <a:pt x="0" y="0"/>
                  </a:moveTo>
                  <a:lnTo>
                    <a:pt x="854996" y="0"/>
                  </a:lnTo>
                  <a:lnTo>
                    <a:pt x="854996" y="1593725"/>
                  </a:lnTo>
                  <a:lnTo>
                    <a:pt x="0" y="1593725"/>
                  </a:lnTo>
                  <a:close/>
                </a:path>
              </a:pathLst>
            </a:custGeom>
            <a:blipFill>
              <a:blip r:embed="rId2"/>
              <a:stretch>
                <a:fillRect l="-89888" t="0" r="-89888" b="0"/>
              </a:stretch>
            </a:blipFill>
          </p:spPr>
        </p:sp>
      </p:grpSp>
      <p:sp>
        <p:nvSpPr>
          <p:cNvPr name="Freeform 4" id="4"/>
          <p:cNvSpPr/>
          <p:nvPr/>
        </p:nvSpPr>
        <p:spPr>
          <a:xfrm flipH="false" flipV="false" rot="0">
            <a:off x="4631115" y="7237048"/>
            <a:ext cx="5436253" cy="5470444"/>
          </a:xfrm>
          <a:custGeom>
            <a:avLst/>
            <a:gdLst/>
            <a:ahLst/>
            <a:cxnLst/>
            <a:rect r="r" b="b" t="t" l="l"/>
            <a:pathLst>
              <a:path h="5470444" w="5436253">
                <a:moveTo>
                  <a:pt x="0" y="0"/>
                </a:moveTo>
                <a:lnTo>
                  <a:pt x="5436253" y="0"/>
                </a:lnTo>
                <a:lnTo>
                  <a:pt x="5436253" y="5470444"/>
                </a:lnTo>
                <a:lnTo>
                  <a:pt x="0" y="5470444"/>
                </a:lnTo>
                <a:lnTo>
                  <a:pt x="0" y="0"/>
                </a:lnTo>
                <a:close/>
              </a:path>
            </a:pathLst>
          </a:custGeom>
          <a:blipFill>
            <a:blip r:embed="rId3"/>
            <a:stretch>
              <a:fillRect l="0" t="0" r="0" b="0"/>
            </a:stretch>
          </a:blipFill>
        </p:spPr>
      </p:sp>
      <p:sp>
        <p:nvSpPr>
          <p:cNvPr name="Freeform 5" id="5"/>
          <p:cNvSpPr/>
          <p:nvPr/>
        </p:nvSpPr>
        <p:spPr>
          <a:xfrm flipH="false" flipV="false" rot="-4630716">
            <a:off x="5720994" y="-208179"/>
            <a:ext cx="5406028" cy="4973546"/>
          </a:xfrm>
          <a:custGeom>
            <a:avLst/>
            <a:gdLst/>
            <a:ahLst/>
            <a:cxnLst/>
            <a:rect r="r" b="b" t="t" l="l"/>
            <a:pathLst>
              <a:path h="4973546" w="5406028">
                <a:moveTo>
                  <a:pt x="0" y="0"/>
                </a:moveTo>
                <a:lnTo>
                  <a:pt x="5406028" y="0"/>
                </a:lnTo>
                <a:lnTo>
                  <a:pt x="5406028" y="4973545"/>
                </a:lnTo>
                <a:lnTo>
                  <a:pt x="0" y="4973545"/>
                </a:lnTo>
                <a:lnTo>
                  <a:pt x="0" y="0"/>
                </a:lnTo>
                <a:close/>
              </a:path>
            </a:pathLst>
          </a:custGeom>
          <a:blipFill>
            <a:blip r:embed="rId4"/>
            <a:stretch>
              <a:fillRect l="0" t="0" r="0" b="0"/>
            </a:stretch>
          </a:blipFill>
        </p:spPr>
      </p:sp>
      <p:sp>
        <p:nvSpPr>
          <p:cNvPr name="Freeform 6" id="6"/>
          <p:cNvSpPr/>
          <p:nvPr/>
        </p:nvSpPr>
        <p:spPr>
          <a:xfrm flipH="false" flipV="false" rot="-8924633">
            <a:off x="2397210" y="3098041"/>
            <a:ext cx="2513762" cy="4529301"/>
          </a:xfrm>
          <a:custGeom>
            <a:avLst/>
            <a:gdLst/>
            <a:ahLst/>
            <a:cxnLst/>
            <a:rect r="r" b="b" t="t" l="l"/>
            <a:pathLst>
              <a:path h="4529301" w="2513762">
                <a:moveTo>
                  <a:pt x="0" y="0"/>
                </a:moveTo>
                <a:lnTo>
                  <a:pt x="2513762" y="0"/>
                </a:lnTo>
                <a:lnTo>
                  <a:pt x="2513762" y="4529301"/>
                </a:lnTo>
                <a:lnTo>
                  <a:pt x="0" y="4529301"/>
                </a:lnTo>
                <a:lnTo>
                  <a:pt x="0" y="0"/>
                </a:lnTo>
                <a:close/>
              </a:path>
            </a:pathLst>
          </a:custGeom>
          <a:blipFill>
            <a:blip r:embed="rId5"/>
            <a:stretch>
              <a:fillRect l="0" t="0" r="0" b="0"/>
            </a:stretch>
          </a:blipFill>
        </p:spPr>
      </p:sp>
      <p:sp>
        <p:nvSpPr>
          <p:cNvPr name="Freeform 7" id="7"/>
          <p:cNvSpPr/>
          <p:nvPr/>
        </p:nvSpPr>
        <p:spPr>
          <a:xfrm flipH="false" flipV="false" rot="0">
            <a:off x="1028700" y="8338391"/>
            <a:ext cx="919909" cy="919909"/>
          </a:xfrm>
          <a:custGeom>
            <a:avLst/>
            <a:gdLst/>
            <a:ahLst/>
            <a:cxnLst/>
            <a:rect r="r" b="b" t="t" l="l"/>
            <a:pathLst>
              <a:path h="919909" w="919909">
                <a:moveTo>
                  <a:pt x="0" y="0"/>
                </a:moveTo>
                <a:lnTo>
                  <a:pt x="919909" y="0"/>
                </a:lnTo>
                <a:lnTo>
                  <a:pt x="919909" y="919909"/>
                </a:lnTo>
                <a:lnTo>
                  <a:pt x="0" y="9199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028700" y="947727"/>
            <a:ext cx="375891" cy="397532"/>
          </a:xfrm>
          <a:custGeom>
            <a:avLst/>
            <a:gdLst/>
            <a:ahLst/>
            <a:cxnLst/>
            <a:rect r="r" b="b" t="t" l="l"/>
            <a:pathLst>
              <a:path h="397532" w="375891">
                <a:moveTo>
                  <a:pt x="0" y="0"/>
                </a:moveTo>
                <a:lnTo>
                  <a:pt x="375891" y="0"/>
                </a:lnTo>
                <a:lnTo>
                  <a:pt x="375891" y="397532"/>
                </a:lnTo>
                <a:lnTo>
                  <a:pt x="0" y="3975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10067368" y="580832"/>
            <a:ext cx="7706894" cy="3528874"/>
          </a:xfrm>
          <a:prstGeom prst="rect">
            <a:avLst/>
          </a:prstGeom>
        </p:spPr>
        <p:txBody>
          <a:bodyPr anchor="t" rtlCol="false" tIns="0" lIns="0" bIns="0" rIns="0">
            <a:spAutoFit/>
          </a:bodyPr>
          <a:lstStyle/>
          <a:p>
            <a:pPr algn="l">
              <a:lnSpc>
                <a:spcPts val="8831"/>
              </a:lnSpc>
            </a:pPr>
            <a:r>
              <a:rPr lang="en-US" sz="9394" b="true">
                <a:solidFill>
                  <a:srgbClr val="2C4622"/>
                </a:solidFill>
                <a:latin typeface="Poppins Ultra-Bold"/>
                <a:ea typeface="Poppins Ultra-Bold"/>
                <a:cs typeface="Poppins Ultra-Bold"/>
                <a:sym typeface="Poppins Ultra-Bold"/>
              </a:rPr>
              <a:t>PLANT DISEASE DETECTION</a:t>
            </a:r>
          </a:p>
        </p:txBody>
      </p:sp>
      <p:sp>
        <p:nvSpPr>
          <p:cNvPr name="TextBox 10" id="10"/>
          <p:cNvSpPr txBox="true"/>
          <p:nvPr/>
        </p:nvSpPr>
        <p:spPr>
          <a:xfrm rot="0">
            <a:off x="9200967" y="4679892"/>
            <a:ext cx="8058333" cy="5292378"/>
          </a:xfrm>
          <a:prstGeom prst="rect">
            <a:avLst/>
          </a:prstGeom>
        </p:spPr>
        <p:txBody>
          <a:bodyPr anchor="t" rtlCol="false" tIns="0" lIns="0" bIns="0" rIns="0">
            <a:spAutoFit/>
          </a:bodyPr>
          <a:lstStyle/>
          <a:p>
            <a:pPr algn="ctr">
              <a:lnSpc>
                <a:spcPts val="7019"/>
              </a:lnSpc>
            </a:pPr>
            <a:r>
              <a:rPr lang="en-US" sz="5013" b="true">
                <a:solidFill>
                  <a:srgbClr val="4E7E01"/>
                </a:solidFill>
                <a:latin typeface="Canva Sans Bold"/>
                <a:ea typeface="Canva Sans Bold"/>
                <a:cs typeface="Canva Sans Bold"/>
                <a:sym typeface="Canva Sans Bold"/>
              </a:rPr>
              <a:t>Presented by:</a:t>
            </a:r>
          </a:p>
          <a:p>
            <a:pPr algn="ctr">
              <a:lnSpc>
                <a:spcPts val="7019"/>
              </a:lnSpc>
            </a:pPr>
            <a:r>
              <a:rPr lang="en-US" sz="5013" b="true">
                <a:solidFill>
                  <a:srgbClr val="4E7E01"/>
                </a:solidFill>
                <a:latin typeface="Canva Sans Bold"/>
                <a:ea typeface="Canva Sans Bold"/>
                <a:cs typeface="Canva Sans Bold"/>
                <a:sym typeface="Canva Sans Bold"/>
              </a:rPr>
              <a:t>Monjurul Islam</a:t>
            </a:r>
          </a:p>
          <a:p>
            <a:pPr algn="ctr">
              <a:lnSpc>
                <a:spcPts val="7019"/>
              </a:lnSpc>
            </a:pPr>
            <a:r>
              <a:rPr lang="en-US" sz="5013" b="true">
                <a:solidFill>
                  <a:srgbClr val="4E7E01"/>
                </a:solidFill>
                <a:latin typeface="Canva Sans Bold"/>
                <a:ea typeface="Canva Sans Bold"/>
                <a:cs typeface="Canva Sans Bold"/>
                <a:sym typeface="Canva Sans Bold"/>
              </a:rPr>
              <a:t>2232339042</a:t>
            </a:r>
          </a:p>
          <a:p>
            <a:pPr algn="ctr">
              <a:lnSpc>
                <a:spcPts val="7019"/>
              </a:lnSpc>
            </a:pPr>
            <a:r>
              <a:rPr lang="en-US" sz="5013" b="true">
                <a:solidFill>
                  <a:srgbClr val="4E7E01"/>
                </a:solidFill>
                <a:latin typeface="Canva Sans Bold"/>
                <a:ea typeface="Canva Sans Bold"/>
                <a:cs typeface="Canva Sans Bold"/>
                <a:sym typeface="Canva Sans Bold"/>
              </a:rPr>
              <a:t>Md Shihabul Alam</a:t>
            </a:r>
          </a:p>
          <a:p>
            <a:pPr algn="ctr">
              <a:lnSpc>
                <a:spcPts val="7019"/>
              </a:lnSpc>
            </a:pPr>
            <a:r>
              <a:rPr lang="en-US" sz="5013" b="true">
                <a:solidFill>
                  <a:srgbClr val="4E7E01"/>
                </a:solidFill>
                <a:latin typeface="Canva Sans Bold"/>
                <a:ea typeface="Canva Sans Bold"/>
                <a:cs typeface="Canva Sans Bold"/>
                <a:sym typeface="Canva Sans Bold"/>
              </a:rPr>
              <a:t> Shihab</a:t>
            </a:r>
          </a:p>
          <a:p>
            <a:pPr algn="ctr">
              <a:lnSpc>
                <a:spcPts val="7019"/>
              </a:lnSpc>
            </a:pPr>
            <a:r>
              <a:rPr lang="en-US" sz="5013" b="true">
                <a:solidFill>
                  <a:srgbClr val="4E7E01"/>
                </a:solidFill>
                <a:latin typeface="Canva Sans Bold"/>
                <a:ea typeface="Canva Sans Bold"/>
                <a:cs typeface="Canva Sans Bold"/>
                <a:sym typeface="Canva Sans Bold"/>
              </a:rPr>
              <a:t>2233115642 </a:t>
            </a:r>
          </a:p>
        </p:txBody>
      </p:sp>
      <p:sp>
        <p:nvSpPr>
          <p:cNvPr name="TextBox 11" id="11"/>
          <p:cNvSpPr txBox="true"/>
          <p:nvPr/>
        </p:nvSpPr>
        <p:spPr>
          <a:xfrm rot="0">
            <a:off x="355237" y="975043"/>
            <a:ext cx="5213391" cy="1566544"/>
          </a:xfrm>
          <a:prstGeom prst="rect">
            <a:avLst/>
          </a:prstGeom>
        </p:spPr>
        <p:txBody>
          <a:bodyPr anchor="t" rtlCol="false" tIns="0" lIns="0" bIns="0" rIns="0">
            <a:spAutoFit/>
          </a:bodyPr>
          <a:lstStyle/>
          <a:p>
            <a:pPr algn="ctr">
              <a:lnSpc>
                <a:spcPts val="12880"/>
              </a:lnSpc>
            </a:pPr>
            <a:r>
              <a:rPr lang="en-US" b="true" sz="9200">
                <a:solidFill>
                  <a:srgbClr val="2C4622"/>
                </a:solidFill>
                <a:latin typeface="Canva Sans Bold"/>
                <a:ea typeface="Canva Sans Bold"/>
                <a:cs typeface="Canva Sans Bold"/>
                <a:sym typeface="Canva Sans Bold"/>
              </a:rPr>
              <a:t>CSE 299</a:t>
            </a:r>
          </a:p>
        </p:txBody>
      </p:sp>
      <p:sp>
        <p:nvSpPr>
          <p:cNvPr name="TextBox 12" id="12"/>
          <p:cNvSpPr txBox="true"/>
          <p:nvPr/>
        </p:nvSpPr>
        <p:spPr>
          <a:xfrm rot="0">
            <a:off x="392519" y="2679340"/>
            <a:ext cx="7953256" cy="887095"/>
          </a:xfrm>
          <a:prstGeom prst="rect">
            <a:avLst/>
          </a:prstGeom>
        </p:spPr>
        <p:txBody>
          <a:bodyPr anchor="t" rtlCol="false" tIns="0" lIns="0" bIns="0" rIns="0">
            <a:spAutoFit/>
          </a:bodyPr>
          <a:lstStyle/>
          <a:p>
            <a:pPr algn="ctr">
              <a:lnSpc>
                <a:spcPts val="7279"/>
              </a:lnSpc>
            </a:pPr>
            <a:r>
              <a:rPr lang="en-US" b="true" sz="5199">
                <a:solidFill>
                  <a:srgbClr val="B3D739"/>
                </a:solidFill>
                <a:latin typeface="Canva Sans Bold"/>
                <a:ea typeface="Canva Sans Bold"/>
                <a:cs typeface="Canva Sans Bold"/>
                <a:sym typeface="Canva Sans Bold"/>
              </a:rPr>
              <a:t>Faculty: Shafayat Osman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6FFF6"/>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947727"/>
            <a:ext cx="375891" cy="397532"/>
          </a:xfrm>
          <a:custGeom>
            <a:avLst/>
            <a:gdLst/>
            <a:ahLst/>
            <a:cxnLst/>
            <a:rect r="r" b="b" t="t" l="l"/>
            <a:pathLst>
              <a:path h="397532" w="375891">
                <a:moveTo>
                  <a:pt x="0" y="0"/>
                </a:moveTo>
                <a:lnTo>
                  <a:pt x="375891" y="0"/>
                </a:lnTo>
                <a:lnTo>
                  <a:pt x="375891" y="397532"/>
                </a:lnTo>
                <a:lnTo>
                  <a:pt x="0" y="397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505944" y="3104853"/>
            <a:ext cx="13564277" cy="6153447"/>
            <a:chOff x="0" y="0"/>
            <a:chExt cx="3572484" cy="1620661"/>
          </a:xfrm>
        </p:grpSpPr>
        <p:sp>
          <p:nvSpPr>
            <p:cNvPr name="Freeform 4" id="4"/>
            <p:cNvSpPr/>
            <p:nvPr/>
          </p:nvSpPr>
          <p:spPr>
            <a:xfrm flipH="false" flipV="false" rot="0">
              <a:off x="0" y="0"/>
              <a:ext cx="3572484" cy="1620661"/>
            </a:xfrm>
            <a:custGeom>
              <a:avLst/>
              <a:gdLst/>
              <a:ahLst/>
              <a:cxnLst/>
              <a:rect r="r" b="b" t="t" l="l"/>
              <a:pathLst>
                <a:path h="1620661" w="3572484">
                  <a:moveTo>
                    <a:pt x="0" y="0"/>
                  </a:moveTo>
                  <a:lnTo>
                    <a:pt x="3572484" y="0"/>
                  </a:lnTo>
                  <a:lnTo>
                    <a:pt x="3572484" y="1620661"/>
                  </a:lnTo>
                  <a:lnTo>
                    <a:pt x="0" y="1620661"/>
                  </a:lnTo>
                  <a:close/>
                </a:path>
              </a:pathLst>
            </a:custGeom>
            <a:solidFill>
              <a:srgbClr val="000000">
                <a:alpha val="0"/>
              </a:srgbClr>
            </a:solidFill>
            <a:ln w="9525" cap="sq">
              <a:solidFill>
                <a:srgbClr val="2C4622"/>
              </a:solidFill>
              <a:prstDash val="solid"/>
              <a:miter/>
            </a:ln>
          </p:spPr>
        </p:sp>
        <p:sp>
          <p:nvSpPr>
            <p:cNvPr name="TextBox 5" id="5"/>
            <p:cNvSpPr txBox="true"/>
            <p:nvPr/>
          </p:nvSpPr>
          <p:spPr>
            <a:xfrm>
              <a:off x="0" y="-57150"/>
              <a:ext cx="3572484" cy="1677811"/>
            </a:xfrm>
            <a:prstGeom prst="rect">
              <a:avLst/>
            </a:prstGeom>
          </p:spPr>
          <p:txBody>
            <a:bodyPr anchor="ctr" rtlCol="false" tIns="50800" lIns="50800" bIns="50800" rIns="50800"/>
            <a:lstStyle/>
            <a:p>
              <a:pPr algn="l">
                <a:lnSpc>
                  <a:spcPts val="2519"/>
                </a:lnSpc>
              </a:pPr>
            </a:p>
            <a:p>
              <a:pPr algn="l">
                <a:lnSpc>
                  <a:spcPts val="2239"/>
                </a:lnSpc>
              </a:pPr>
            </a:p>
          </p:txBody>
        </p:sp>
      </p:grpSp>
      <p:sp>
        <p:nvSpPr>
          <p:cNvPr name="Freeform 6" id="6"/>
          <p:cNvSpPr/>
          <p:nvPr/>
        </p:nvSpPr>
        <p:spPr>
          <a:xfrm flipH="false" flipV="false" rot="-4674225">
            <a:off x="8404802" y="1794623"/>
            <a:ext cx="1478396" cy="2663776"/>
          </a:xfrm>
          <a:custGeom>
            <a:avLst/>
            <a:gdLst/>
            <a:ahLst/>
            <a:cxnLst/>
            <a:rect r="r" b="b" t="t" l="l"/>
            <a:pathLst>
              <a:path h="2663776" w="1478396">
                <a:moveTo>
                  <a:pt x="0" y="0"/>
                </a:moveTo>
                <a:lnTo>
                  <a:pt x="1478396" y="0"/>
                </a:lnTo>
                <a:lnTo>
                  <a:pt x="1478396" y="2663776"/>
                </a:lnTo>
                <a:lnTo>
                  <a:pt x="0" y="2663776"/>
                </a:lnTo>
                <a:lnTo>
                  <a:pt x="0" y="0"/>
                </a:lnTo>
                <a:close/>
              </a:path>
            </a:pathLst>
          </a:custGeom>
          <a:blipFill>
            <a:blip r:embed="rId4"/>
            <a:stretch>
              <a:fillRect l="0" t="0" r="0" b="0"/>
            </a:stretch>
          </a:blipFill>
        </p:spPr>
      </p:sp>
      <p:sp>
        <p:nvSpPr>
          <p:cNvPr name="TextBox 7" id="7"/>
          <p:cNvSpPr txBox="true"/>
          <p:nvPr/>
        </p:nvSpPr>
        <p:spPr>
          <a:xfrm rot="0">
            <a:off x="4853004" y="277495"/>
            <a:ext cx="8870156" cy="1566544"/>
          </a:xfrm>
          <a:prstGeom prst="rect">
            <a:avLst/>
          </a:prstGeom>
        </p:spPr>
        <p:txBody>
          <a:bodyPr anchor="t" rtlCol="false" tIns="0" lIns="0" bIns="0" rIns="0">
            <a:spAutoFit/>
          </a:bodyPr>
          <a:lstStyle/>
          <a:p>
            <a:pPr algn="ctr">
              <a:lnSpc>
                <a:spcPts val="12880"/>
              </a:lnSpc>
            </a:pPr>
            <a:r>
              <a:rPr lang="en-US" sz="9200" b="true">
                <a:solidFill>
                  <a:srgbClr val="2C4622"/>
                </a:solidFill>
                <a:latin typeface="Canva Sans Bold"/>
                <a:ea typeface="Canva Sans Bold"/>
                <a:cs typeface="Canva Sans Bold"/>
                <a:sym typeface="Canva Sans Bold"/>
              </a:rPr>
              <a:t>Training Details</a:t>
            </a:r>
          </a:p>
        </p:txBody>
      </p:sp>
      <p:sp>
        <p:nvSpPr>
          <p:cNvPr name="TextBox 8" id="8"/>
          <p:cNvSpPr txBox="true"/>
          <p:nvPr/>
        </p:nvSpPr>
        <p:spPr>
          <a:xfrm rot="0">
            <a:off x="3508577" y="3601326"/>
            <a:ext cx="9388758" cy="6006351"/>
          </a:xfrm>
          <a:prstGeom prst="rect">
            <a:avLst/>
          </a:prstGeom>
        </p:spPr>
        <p:txBody>
          <a:bodyPr anchor="t" rtlCol="false" tIns="0" lIns="0" bIns="0" rIns="0">
            <a:spAutoFit/>
          </a:bodyPr>
          <a:lstStyle/>
          <a:p>
            <a:pPr algn="l">
              <a:lnSpc>
                <a:spcPts val="2316"/>
              </a:lnSpc>
            </a:pPr>
            <a:r>
              <a:rPr lang="en-US" sz="1654" b="true">
                <a:solidFill>
                  <a:srgbClr val="2C4622"/>
                </a:solidFill>
                <a:latin typeface="Poppins Bold"/>
                <a:ea typeface="Poppins Bold"/>
                <a:cs typeface="Poppins Bold"/>
                <a:sym typeface="Poppins Bold"/>
              </a:rPr>
              <a:t>Anti-Overfitting Techniques</a:t>
            </a:r>
          </a:p>
          <a:p>
            <a:pPr algn="l" marL="357202" indent="-178601" lvl="1">
              <a:lnSpc>
                <a:spcPts val="2316"/>
              </a:lnSpc>
              <a:buFont typeface="Arial"/>
              <a:buChar char="•"/>
            </a:pPr>
            <a:r>
              <a:rPr lang="en-US" sz="1654">
                <a:solidFill>
                  <a:srgbClr val="2C4622"/>
                </a:solidFill>
                <a:latin typeface="Poppins"/>
                <a:ea typeface="Poppins"/>
                <a:cs typeface="Poppins"/>
                <a:sym typeface="Poppins"/>
              </a:rPr>
              <a:t>Dropout (0.2) applied twice in the classifier</a:t>
            </a:r>
          </a:p>
          <a:p>
            <a:pPr algn="l" marL="357202" indent="-178601" lvl="1">
              <a:lnSpc>
                <a:spcPts val="2316"/>
              </a:lnSpc>
              <a:buFont typeface="Arial"/>
              <a:buChar char="•"/>
            </a:pPr>
            <a:r>
              <a:rPr lang="en-US" sz="1654">
                <a:solidFill>
                  <a:srgbClr val="2C4622"/>
                </a:solidFill>
                <a:latin typeface="Poppins"/>
                <a:ea typeface="Poppins"/>
                <a:cs typeface="Poppins"/>
                <a:sym typeface="Poppins"/>
              </a:rPr>
              <a:t>L2 regularization (weight decay = 5e-4) on dense layers</a:t>
            </a:r>
          </a:p>
          <a:p>
            <a:pPr algn="l" marL="357202" indent="-178601" lvl="1">
              <a:lnSpc>
                <a:spcPts val="2316"/>
              </a:lnSpc>
              <a:buFont typeface="Arial"/>
              <a:buChar char="•"/>
            </a:pPr>
            <a:r>
              <a:rPr lang="en-US" sz="1654">
                <a:solidFill>
                  <a:srgbClr val="2C4622"/>
                </a:solidFill>
                <a:latin typeface="Poppins"/>
                <a:ea typeface="Poppins"/>
                <a:cs typeface="Poppins"/>
                <a:sym typeface="Poppins"/>
              </a:rPr>
              <a:t>Label smoothing (0.1) to avoid overconfident predictions</a:t>
            </a:r>
          </a:p>
          <a:p>
            <a:pPr algn="l" marL="357202" indent="-178601" lvl="1">
              <a:lnSpc>
                <a:spcPts val="2316"/>
              </a:lnSpc>
              <a:buFont typeface="Arial"/>
              <a:buChar char="•"/>
            </a:pPr>
            <a:r>
              <a:rPr lang="en-US" sz="1654">
                <a:solidFill>
                  <a:srgbClr val="2C4622"/>
                </a:solidFill>
                <a:latin typeface="Poppins"/>
                <a:ea typeface="Poppins"/>
                <a:cs typeface="Poppins"/>
                <a:sym typeface="Poppins"/>
              </a:rPr>
              <a:t>Batch normalization layers for training stability</a:t>
            </a:r>
          </a:p>
          <a:p>
            <a:pPr algn="l" marL="357202" indent="-178601" lvl="1">
              <a:lnSpc>
                <a:spcPts val="2316"/>
              </a:lnSpc>
              <a:buFont typeface="Arial"/>
              <a:buChar char="•"/>
            </a:pPr>
            <a:r>
              <a:rPr lang="en-US" sz="1654">
                <a:solidFill>
                  <a:srgbClr val="2C4622"/>
                </a:solidFill>
                <a:latin typeface="Poppins"/>
                <a:ea typeface="Poppins"/>
                <a:cs typeface="Poppins"/>
                <a:sym typeface="Poppins"/>
              </a:rPr>
              <a:t>Early stopping with patience of 5 epochs</a:t>
            </a:r>
          </a:p>
          <a:p>
            <a:pPr algn="l" marL="357202" indent="-178601" lvl="1">
              <a:lnSpc>
                <a:spcPts val="2316"/>
              </a:lnSpc>
              <a:buFont typeface="Arial"/>
              <a:buChar char="•"/>
            </a:pPr>
            <a:r>
              <a:rPr lang="en-US" sz="1654">
                <a:solidFill>
                  <a:srgbClr val="2C4622"/>
                </a:solidFill>
                <a:latin typeface="Poppins"/>
                <a:ea typeface="Poppins"/>
                <a:cs typeface="Poppins"/>
                <a:sym typeface="Poppins"/>
              </a:rPr>
              <a:t>Learning rate scheduling using ReduceLROnPlateau</a:t>
            </a:r>
          </a:p>
          <a:p>
            <a:pPr algn="l" marL="357202" indent="-178601" lvl="1">
              <a:lnSpc>
                <a:spcPts val="2316"/>
              </a:lnSpc>
              <a:buFont typeface="Arial"/>
              <a:buChar char="•"/>
            </a:pPr>
            <a:r>
              <a:rPr lang="en-US" sz="1654">
                <a:solidFill>
                  <a:srgbClr val="2C4622"/>
                </a:solidFill>
                <a:latin typeface="Poppins"/>
                <a:ea typeface="Poppins"/>
                <a:cs typeface="Poppins"/>
                <a:sym typeface="Poppins"/>
              </a:rPr>
              <a:t>Pre-augmented dataset (no runtime augmentation)</a:t>
            </a:r>
          </a:p>
          <a:p>
            <a:pPr algn="l">
              <a:lnSpc>
                <a:spcPts val="2316"/>
              </a:lnSpc>
            </a:pPr>
          </a:p>
          <a:p>
            <a:pPr algn="l">
              <a:lnSpc>
                <a:spcPts val="2316"/>
              </a:lnSpc>
            </a:pPr>
          </a:p>
          <a:p>
            <a:pPr algn="l">
              <a:lnSpc>
                <a:spcPts val="2316"/>
              </a:lnSpc>
            </a:pPr>
            <a:r>
              <a:rPr lang="en-US" sz="1654" b="true">
                <a:solidFill>
                  <a:srgbClr val="2C4622"/>
                </a:solidFill>
                <a:latin typeface="Poppins Bold"/>
                <a:ea typeface="Poppins Bold"/>
                <a:cs typeface="Poppins Bold"/>
                <a:sym typeface="Poppins Bold"/>
              </a:rPr>
              <a:t>Training Configuration</a:t>
            </a:r>
          </a:p>
          <a:p>
            <a:pPr algn="l" marL="357202" indent="-178601" lvl="1">
              <a:lnSpc>
                <a:spcPts val="2316"/>
              </a:lnSpc>
              <a:buFont typeface="Arial"/>
              <a:buChar char="•"/>
            </a:pPr>
            <a:r>
              <a:rPr lang="en-US" sz="1654">
                <a:solidFill>
                  <a:srgbClr val="2C4622"/>
                </a:solidFill>
                <a:latin typeface="Poppins"/>
                <a:ea typeface="Poppins"/>
                <a:cs typeface="Poppins"/>
                <a:sym typeface="Poppins"/>
              </a:rPr>
              <a:t>Batch size: 32</a:t>
            </a:r>
          </a:p>
          <a:p>
            <a:pPr algn="l" marL="357202" indent="-178601" lvl="1">
              <a:lnSpc>
                <a:spcPts val="2316"/>
              </a:lnSpc>
              <a:buFont typeface="Arial"/>
              <a:buChar char="•"/>
            </a:pPr>
            <a:r>
              <a:rPr lang="en-US" sz="1654">
                <a:solidFill>
                  <a:srgbClr val="2C4622"/>
                </a:solidFill>
                <a:latin typeface="Poppins"/>
                <a:ea typeface="Poppins"/>
                <a:cs typeface="Poppins"/>
                <a:sym typeface="Poppins"/>
              </a:rPr>
              <a:t>Total epochs: 20</a:t>
            </a:r>
          </a:p>
          <a:p>
            <a:pPr algn="l" marL="357202" indent="-178601" lvl="1">
              <a:lnSpc>
                <a:spcPts val="2316"/>
              </a:lnSpc>
              <a:buFont typeface="Arial"/>
              <a:buChar char="•"/>
            </a:pPr>
            <a:r>
              <a:rPr lang="en-US" sz="1654">
                <a:solidFill>
                  <a:srgbClr val="2C4622"/>
                </a:solidFill>
                <a:latin typeface="Poppins"/>
                <a:ea typeface="Poppins"/>
                <a:cs typeface="Poppins"/>
                <a:sym typeface="Poppins"/>
              </a:rPr>
              <a:t>Optimizer: AdamW</a:t>
            </a:r>
          </a:p>
          <a:p>
            <a:pPr algn="l" marL="357202" indent="-178601" lvl="1">
              <a:lnSpc>
                <a:spcPts val="2316"/>
              </a:lnSpc>
              <a:buFont typeface="Arial"/>
              <a:buChar char="•"/>
            </a:pPr>
            <a:r>
              <a:rPr lang="en-US" sz="1654">
                <a:solidFill>
                  <a:srgbClr val="2C4622"/>
                </a:solidFill>
                <a:latin typeface="Poppins"/>
                <a:ea typeface="Poppins"/>
                <a:cs typeface="Poppins"/>
                <a:sym typeface="Poppins"/>
              </a:rPr>
              <a:t>Loss function: Categorical cross-entropy with label smoothing</a:t>
            </a:r>
          </a:p>
          <a:p>
            <a:pPr algn="l" marL="357202" indent="-178601" lvl="1">
              <a:lnSpc>
                <a:spcPts val="2316"/>
              </a:lnSpc>
              <a:buFont typeface="Arial"/>
              <a:buChar char="•"/>
            </a:pPr>
            <a:r>
              <a:rPr lang="en-US" sz="1654">
                <a:solidFill>
                  <a:srgbClr val="2C4622"/>
                </a:solidFill>
                <a:latin typeface="Poppins"/>
                <a:ea typeface="Poppins"/>
                <a:cs typeface="Poppins"/>
                <a:sym typeface="Poppins"/>
              </a:rPr>
              <a:t>Evaluation metrics: Accuracy and Top-3 accuracy</a:t>
            </a:r>
          </a:p>
          <a:p>
            <a:pPr algn="l" marL="357202" indent="-178601" lvl="1">
              <a:lnSpc>
                <a:spcPts val="2316"/>
              </a:lnSpc>
              <a:buFont typeface="Arial"/>
              <a:buChar char="•"/>
            </a:pPr>
            <a:r>
              <a:rPr lang="en-US" sz="1654">
                <a:solidFill>
                  <a:srgbClr val="2C4622"/>
                </a:solidFill>
                <a:latin typeface="Poppins"/>
                <a:ea typeface="Poppins"/>
                <a:cs typeface="Poppins"/>
                <a:sym typeface="Poppins"/>
              </a:rPr>
              <a:t>Class weights used for balanced training</a:t>
            </a:r>
          </a:p>
          <a:p>
            <a:pPr algn="l" marL="357202" indent="-178601" lvl="1">
              <a:lnSpc>
                <a:spcPts val="2316"/>
              </a:lnSpc>
              <a:buFont typeface="Arial"/>
              <a:buChar char="•"/>
            </a:pPr>
            <a:r>
              <a:rPr lang="en-US" sz="1654">
                <a:solidFill>
                  <a:srgbClr val="2C4622"/>
                </a:solidFill>
                <a:latin typeface="Poppins"/>
                <a:ea typeface="Poppins"/>
                <a:cs typeface="Poppins"/>
                <a:sym typeface="Poppins"/>
              </a:rPr>
              <a:t>Fixed random seed (42) for reproducibility</a:t>
            </a:r>
          </a:p>
          <a:p>
            <a:pPr algn="l">
              <a:lnSpc>
                <a:spcPts val="2316"/>
              </a:lnSpc>
            </a:pPr>
          </a:p>
          <a:p>
            <a:pPr algn="l">
              <a:lnSpc>
                <a:spcPts val="2316"/>
              </a:lnSpc>
            </a:pPr>
          </a:p>
          <a:p>
            <a:pPr algn="l">
              <a:lnSpc>
                <a:spcPts val="2316"/>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6FFF6"/>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947727"/>
            <a:ext cx="375891" cy="397532"/>
          </a:xfrm>
          <a:custGeom>
            <a:avLst/>
            <a:gdLst/>
            <a:ahLst/>
            <a:cxnLst/>
            <a:rect r="r" b="b" t="t" l="l"/>
            <a:pathLst>
              <a:path h="397532" w="375891">
                <a:moveTo>
                  <a:pt x="0" y="0"/>
                </a:moveTo>
                <a:lnTo>
                  <a:pt x="375891" y="0"/>
                </a:lnTo>
                <a:lnTo>
                  <a:pt x="375891" y="397532"/>
                </a:lnTo>
                <a:lnTo>
                  <a:pt x="0" y="397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597131" y="1080485"/>
            <a:ext cx="13843580" cy="9206515"/>
            <a:chOff x="0" y="0"/>
            <a:chExt cx="3646046" cy="2424761"/>
          </a:xfrm>
        </p:grpSpPr>
        <p:sp>
          <p:nvSpPr>
            <p:cNvPr name="Freeform 4" id="4"/>
            <p:cNvSpPr/>
            <p:nvPr/>
          </p:nvSpPr>
          <p:spPr>
            <a:xfrm flipH="false" flipV="false" rot="0">
              <a:off x="0" y="0"/>
              <a:ext cx="3646046" cy="2424761"/>
            </a:xfrm>
            <a:custGeom>
              <a:avLst/>
              <a:gdLst/>
              <a:ahLst/>
              <a:cxnLst/>
              <a:rect r="r" b="b" t="t" l="l"/>
              <a:pathLst>
                <a:path h="2424761" w="3646046">
                  <a:moveTo>
                    <a:pt x="0" y="0"/>
                  </a:moveTo>
                  <a:lnTo>
                    <a:pt x="3646046" y="0"/>
                  </a:lnTo>
                  <a:lnTo>
                    <a:pt x="3646046" y="2424761"/>
                  </a:lnTo>
                  <a:lnTo>
                    <a:pt x="0" y="2424761"/>
                  </a:lnTo>
                  <a:close/>
                </a:path>
              </a:pathLst>
            </a:custGeom>
            <a:solidFill>
              <a:srgbClr val="000000">
                <a:alpha val="0"/>
              </a:srgbClr>
            </a:solidFill>
            <a:ln w="9525" cap="sq">
              <a:solidFill>
                <a:srgbClr val="2C4622"/>
              </a:solidFill>
              <a:prstDash val="solid"/>
              <a:miter/>
            </a:ln>
          </p:spPr>
        </p:sp>
        <p:sp>
          <p:nvSpPr>
            <p:cNvPr name="TextBox 5" id="5"/>
            <p:cNvSpPr txBox="true"/>
            <p:nvPr/>
          </p:nvSpPr>
          <p:spPr>
            <a:xfrm>
              <a:off x="0" y="-57150"/>
              <a:ext cx="3646046" cy="2481911"/>
            </a:xfrm>
            <a:prstGeom prst="rect">
              <a:avLst/>
            </a:prstGeom>
          </p:spPr>
          <p:txBody>
            <a:bodyPr anchor="ctr" rtlCol="false" tIns="50800" lIns="50800" bIns="50800" rIns="50800"/>
            <a:lstStyle/>
            <a:p>
              <a:pPr algn="l">
                <a:lnSpc>
                  <a:spcPts val="2519"/>
                </a:lnSpc>
              </a:pPr>
            </a:p>
            <a:p>
              <a:pPr algn="l">
                <a:lnSpc>
                  <a:spcPts val="2239"/>
                </a:lnSpc>
              </a:pPr>
            </a:p>
          </p:txBody>
        </p:sp>
      </p:grpSp>
      <p:sp>
        <p:nvSpPr>
          <p:cNvPr name="Freeform 6" id="6"/>
          <p:cNvSpPr/>
          <p:nvPr/>
        </p:nvSpPr>
        <p:spPr>
          <a:xfrm flipH="false" flipV="false" rot="-7355836">
            <a:off x="9097738" y="593796"/>
            <a:ext cx="1611721" cy="1482783"/>
          </a:xfrm>
          <a:custGeom>
            <a:avLst/>
            <a:gdLst/>
            <a:ahLst/>
            <a:cxnLst/>
            <a:rect r="r" b="b" t="t" l="l"/>
            <a:pathLst>
              <a:path h="1482783" w="1611721">
                <a:moveTo>
                  <a:pt x="0" y="0"/>
                </a:moveTo>
                <a:lnTo>
                  <a:pt x="1611721" y="0"/>
                </a:lnTo>
                <a:lnTo>
                  <a:pt x="1611721" y="1482783"/>
                </a:lnTo>
                <a:lnTo>
                  <a:pt x="0" y="1482783"/>
                </a:lnTo>
                <a:lnTo>
                  <a:pt x="0" y="0"/>
                </a:lnTo>
                <a:close/>
              </a:path>
            </a:pathLst>
          </a:custGeom>
          <a:blipFill>
            <a:blip r:embed="rId4"/>
            <a:stretch>
              <a:fillRect l="0" t="0" r="0" b="0"/>
            </a:stretch>
          </a:blipFill>
        </p:spPr>
      </p:sp>
      <p:sp>
        <p:nvSpPr>
          <p:cNvPr name="Freeform 7" id="7"/>
          <p:cNvSpPr/>
          <p:nvPr/>
        </p:nvSpPr>
        <p:spPr>
          <a:xfrm flipH="false" flipV="false" rot="0">
            <a:off x="4551102" y="2766854"/>
            <a:ext cx="10281265" cy="7520146"/>
          </a:xfrm>
          <a:custGeom>
            <a:avLst/>
            <a:gdLst/>
            <a:ahLst/>
            <a:cxnLst/>
            <a:rect r="r" b="b" t="t" l="l"/>
            <a:pathLst>
              <a:path h="7520146" w="10281265">
                <a:moveTo>
                  <a:pt x="0" y="0"/>
                </a:moveTo>
                <a:lnTo>
                  <a:pt x="10281266" y="0"/>
                </a:lnTo>
                <a:lnTo>
                  <a:pt x="10281266" y="7520146"/>
                </a:lnTo>
                <a:lnTo>
                  <a:pt x="0" y="7520146"/>
                </a:lnTo>
                <a:lnTo>
                  <a:pt x="0" y="0"/>
                </a:lnTo>
                <a:close/>
              </a:path>
            </a:pathLst>
          </a:custGeom>
          <a:blipFill>
            <a:blip r:embed="rId5"/>
            <a:stretch>
              <a:fillRect l="-4296" t="-708" r="0" b="-708"/>
            </a:stretch>
          </a:blipFill>
        </p:spPr>
      </p:sp>
      <p:sp>
        <p:nvSpPr>
          <p:cNvPr name="TextBox 8" id="8"/>
          <p:cNvSpPr txBox="true"/>
          <p:nvPr/>
        </p:nvSpPr>
        <p:spPr>
          <a:xfrm rot="0">
            <a:off x="3211353" y="-420052"/>
            <a:ext cx="11865293"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 Evaluation &amp; Results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6FFF6"/>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947727"/>
            <a:ext cx="375891" cy="397532"/>
          </a:xfrm>
          <a:custGeom>
            <a:avLst/>
            <a:gdLst/>
            <a:ahLst/>
            <a:cxnLst/>
            <a:rect r="r" b="b" t="t" l="l"/>
            <a:pathLst>
              <a:path h="397532" w="375891">
                <a:moveTo>
                  <a:pt x="0" y="0"/>
                </a:moveTo>
                <a:lnTo>
                  <a:pt x="375891" y="0"/>
                </a:lnTo>
                <a:lnTo>
                  <a:pt x="375891" y="397532"/>
                </a:lnTo>
                <a:lnTo>
                  <a:pt x="0" y="397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04591" y="1453656"/>
            <a:ext cx="9169392" cy="8245130"/>
          </a:xfrm>
          <a:custGeom>
            <a:avLst/>
            <a:gdLst/>
            <a:ahLst/>
            <a:cxnLst/>
            <a:rect r="r" b="b" t="t" l="l"/>
            <a:pathLst>
              <a:path h="8245130" w="9169392">
                <a:moveTo>
                  <a:pt x="0" y="0"/>
                </a:moveTo>
                <a:lnTo>
                  <a:pt x="9169393" y="0"/>
                </a:lnTo>
                <a:lnTo>
                  <a:pt x="9169393" y="8245130"/>
                </a:lnTo>
                <a:lnTo>
                  <a:pt x="0" y="8245130"/>
                </a:lnTo>
                <a:lnTo>
                  <a:pt x="0" y="0"/>
                </a:lnTo>
                <a:close/>
              </a:path>
            </a:pathLst>
          </a:custGeom>
          <a:blipFill>
            <a:blip r:embed="rId4"/>
            <a:stretch>
              <a:fillRect l="-550" t="-1749" r="0" b="-427"/>
            </a:stretch>
          </a:blipFill>
        </p:spPr>
      </p:sp>
      <p:sp>
        <p:nvSpPr>
          <p:cNvPr name="Freeform 4" id="4"/>
          <p:cNvSpPr/>
          <p:nvPr/>
        </p:nvSpPr>
        <p:spPr>
          <a:xfrm flipH="false" flipV="false" rot="0">
            <a:off x="10741164" y="2227730"/>
            <a:ext cx="7220846" cy="6290290"/>
          </a:xfrm>
          <a:custGeom>
            <a:avLst/>
            <a:gdLst/>
            <a:ahLst/>
            <a:cxnLst/>
            <a:rect r="r" b="b" t="t" l="l"/>
            <a:pathLst>
              <a:path h="6290290" w="7220846">
                <a:moveTo>
                  <a:pt x="0" y="0"/>
                </a:moveTo>
                <a:lnTo>
                  <a:pt x="7220846" y="0"/>
                </a:lnTo>
                <a:lnTo>
                  <a:pt x="7220846" y="6290290"/>
                </a:lnTo>
                <a:lnTo>
                  <a:pt x="0" y="6290290"/>
                </a:lnTo>
                <a:lnTo>
                  <a:pt x="0" y="0"/>
                </a:lnTo>
                <a:close/>
              </a:path>
            </a:pathLst>
          </a:custGeom>
          <a:blipFill>
            <a:blip r:embed="rId5"/>
            <a:stretch>
              <a:fillRect l="0" t="-1099" r="0" b="0"/>
            </a:stretch>
          </a:blipFill>
        </p:spPr>
      </p:sp>
      <p:sp>
        <p:nvSpPr>
          <p:cNvPr name="TextBox 5" id="5"/>
          <p:cNvSpPr txBox="true"/>
          <p:nvPr/>
        </p:nvSpPr>
        <p:spPr>
          <a:xfrm rot="0">
            <a:off x="3038540" y="-221286"/>
            <a:ext cx="11865293"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 Evaluation &amp; Results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6FFF6"/>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947727"/>
            <a:ext cx="375891" cy="397532"/>
          </a:xfrm>
          <a:custGeom>
            <a:avLst/>
            <a:gdLst/>
            <a:ahLst/>
            <a:cxnLst/>
            <a:rect r="r" b="b" t="t" l="l"/>
            <a:pathLst>
              <a:path h="397532" w="375891">
                <a:moveTo>
                  <a:pt x="0" y="0"/>
                </a:moveTo>
                <a:lnTo>
                  <a:pt x="375891" y="0"/>
                </a:lnTo>
                <a:lnTo>
                  <a:pt x="375891" y="397532"/>
                </a:lnTo>
                <a:lnTo>
                  <a:pt x="0" y="397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524677" y="2347147"/>
            <a:ext cx="13564277" cy="7644373"/>
            <a:chOff x="0" y="0"/>
            <a:chExt cx="3572484" cy="2013333"/>
          </a:xfrm>
        </p:grpSpPr>
        <p:sp>
          <p:nvSpPr>
            <p:cNvPr name="Freeform 4" id="4"/>
            <p:cNvSpPr/>
            <p:nvPr/>
          </p:nvSpPr>
          <p:spPr>
            <a:xfrm flipH="false" flipV="false" rot="0">
              <a:off x="0" y="0"/>
              <a:ext cx="3572484" cy="2013333"/>
            </a:xfrm>
            <a:custGeom>
              <a:avLst/>
              <a:gdLst/>
              <a:ahLst/>
              <a:cxnLst/>
              <a:rect r="r" b="b" t="t" l="l"/>
              <a:pathLst>
                <a:path h="2013333" w="3572484">
                  <a:moveTo>
                    <a:pt x="0" y="0"/>
                  </a:moveTo>
                  <a:lnTo>
                    <a:pt x="3572484" y="0"/>
                  </a:lnTo>
                  <a:lnTo>
                    <a:pt x="3572484" y="2013333"/>
                  </a:lnTo>
                  <a:lnTo>
                    <a:pt x="0" y="2013333"/>
                  </a:lnTo>
                  <a:close/>
                </a:path>
              </a:pathLst>
            </a:custGeom>
            <a:solidFill>
              <a:srgbClr val="000000">
                <a:alpha val="0"/>
              </a:srgbClr>
            </a:solidFill>
            <a:ln w="9525" cap="sq">
              <a:solidFill>
                <a:srgbClr val="2C4622"/>
              </a:solidFill>
              <a:prstDash val="solid"/>
              <a:miter/>
            </a:ln>
          </p:spPr>
        </p:sp>
        <p:sp>
          <p:nvSpPr>
            <p:cNvPr name="TextBox 5" id="5"/>
            <p:cNvSpPr txBox="true"/>
            <p:nvPr/>
          </p:nvSpPr>
          <p:spPr>
            <a:xfrm>
              <a:off x="0" y="-57150"/>
              <a:ext cx="3572484" cy="2070483"/>
            </a:xfrm>
            <a:prstGeom prst="rect">
              <a:avLst/>
            </a:prstGeom>
          </p:spPr>
          <p:txBody>
            <a:bodyPr anchor="ctr" rtlCol="false" tIns="50800" lIns="50800" bIns="50800" rIns="50800"/>
            <a:lstStyle/>
            <a:p>
              <a:pPr algn="l">
                <a:lnSpc>
                  <a:spcPts val="2519"/>
                </a:lnSpc>
              </a:pPr>
            </a:p>
            <a:p>
              <a:pPr algn="l">
                <a:lnSpc>
                  <a:spcPts val="2239"/>
                </a:lnSpc>
              </a:pPr>
            </a:p>
          </p:txBody>
        </p:sp>
      </p:grpSp>
      <p:sp>
        <p:nvSpPr>
          <p:cNvPr name="Freeform 6" id="6"/>
          <p:cNvSpPr/>
          <p:nvPr/>
        </p:nvSpPr>
        <p:spPr>
          <a:xfrm flipH="false" flipV="false" rot="-4674225">
            <a:off x="8447048" y="1015259"/>
            <a:ext cx="1478396" cy="2663776"/>
          </a:xfrm>
          <a:custGeom>
            <a:avLst/>
            <a:gdLst/>
            <a:ahLst/>
            <a:cxnLst/>
            <a:rect r="r" b="b" t="t" l="l"/>
            <a:pathLst>
              <a:path h="2663776" w="1478396">
                <a:moveTo>
                  <a:pt x="0" y="0"/>
                </a:moveTo>
                <a:lnTo>
                  <a:pt x="1478396" y="0"/>
                </a:lnTo>
                <a:lnTo>
                  <a:pt x="1478396" y="2663776"/>
                </a:lnTo>
                <a:lnTo>
                  <a:pt x="0" y="2663776"/>
                </a:lnTo>
                <a:lnTo>
                  <a:pt x="0" y="0"/>
                </a:lnTo>
                <a:close/>
              </a:path>
            </a:pathLst>
          </a:custGeom>
          <a:blipFill>
            <a:blip r:embed="rId4"/>
            <a:stretch>
              <a:fillRect l="0" t="0" r="0" b="0"/>
            </a:stretch>
          </a:blipFill>
        </p:spPr>
      </p:sp>
      <p:sp>
        <p:nvSpPr>
          <p:cNvPr name="Freeform 7" id="7"/>
          <p:cNvSpPr/>
          <p:nvPr/>
        </p:nvSpPr>
        <p:spPr>
          <a:xfrm flipH="false" flipV="false" rot="0">
            <a:off x="5852355" y="2969623"/>
            <a:ext cx="6889870" cy="6147432"/>
          </a:xfrm>
          <a:custGeom>
            <a:avLst/>
            <a:gdLst/>
            <a:ahLst/>
            <a:cxnLst/>
            <a:rect r="r" b="b" t="t" l="l"/>
            <a:pathLst>
              <a:path h="6147432" w="6889870">
                <a:moveTo>
                  <a:pt x="0" y="0"/>
                </a:moveTo>
                <a:lnTo>
                  <a:pt x="6889870" y="0"/>
                </a:lnTo>
                <a:lnTo>
                  <a:pt x="6889870" y="6147432"/>
                </a:lnTo>
                <a:lnTo>
                  <a:pt x="0" y="6147432"/>
                </a:lnTo>
                <a:lnTo>
                  <a:pt x="0" y="0"/>
                </a:lnTo>
                <a:close/>
              </a:path>
            </a:pathLst>
          </a:custGeom>
          <a:blipFill>
            <a:blip r:embed="rId5"/>
            <a:stretch>
              <a:fillRect l="0" t="-2267" r="0" b="0"/>
            </a:stretch>
          </a:blipFill>
        </p:spPr>
      </p:sp>
      <p:sp>
        <p:nvSpPr>
          <p:cNvPr name="TextBox 8" id="8"/>
          <p:cNvSpPr txBox="true"/>
          <p:nvPr/>
        </p:nvSpPr>
        <p:spPr>
          <a:xfrm rot="0">
            <a:off x="2651300" y="277495"/>
            <a:ext cx="13069892" cy="1566544"/>
          </a:xfrm>
          <a:prstGeom prst="rect">
            <a:avLst/>
          </a:prstGeom>
        </p:spPr>
        <p:txBody>
          <a:bodyPr anchor="t" rtlCol="false" tIns="0" lIns="0" bIns="0" rIns="0">
            <a:spAutoFit/>
          </a:bodyPr>
          <a:lstStyle/>
          <a:p>
            <a:pPr algn="ctr">
              <a:lnSpc>
                <a:spcPts val="12880"/>
              </a:lnSpc>
            </a:pPr>
            <a:r>
              <a:rPr lang="en-US" sz="9200" b="true">
                <a:solidFill>
                  <a:srgbClr val="2C4622"/>
                </a:solidFill>
                <a:latin typeface="Canva Sans Bold"/>
                <a:ea typeface="Canva Sans Bold"/>
                <a:cs typeface="Canva Sans Bold"/>
                <a:sym typeface="Canva Sans Bold"/>
              </a:rPr>
              <a:t>Prediction / Demo</a:t>
            </a:r>
          </a:p>
        </p:txBody>
      </p:sp>
      <p:sp>
        <p:nvSpPr>
          <p:cNvPr name="TextBox 9" id="9"/>
          <p:cNvSpPr txBox="true"/>
          <p:nvPr/>
        </p:nvSpPr>
        <p:spPr>
          <a:xfrm rot="0">
            <a:off x="521569" y="2806746"/>
            <a:ext cx="8775721" cy="297179"/>
          </a:xfrm>
          <a:prstGeom prst="rect">
            <a:avLst/>
          </a:prstGeom>
        </p:spPr>
        <p:txBody>
          <a:bodyPr anchor="t" rtlCol="false" tIns="0" lIns="0" bIns="0" rIns="0">
            <a:spAutoFit/>
          </a:bodyPr>
          <a:lstStyle/>
          <a:p>
            <a:pPr algn="ctr">
              <a:lnSpc>
                <a:spcPts val="2520"/>
              </a:lnSpc>
            </a:pPr>
            <a:r>
              <a:rPr lang="en-US" sz="1800" b="true">
                <a:solidFill>
                  <a:srgbClr val="2C4622"/>
                </a:solidFill>
                <a:latin typeface="Canva Sans Bold"/>
                <a:ea typeface="Canva Sans Bold"/>
                <a:cs typeface="Canva Sans Bold"/>
                <a:sym typeface="Canva Sans Bold"/>
              </a:rPr>
              <a:t>Input:</a:t>
            </a:r>
          </a:p>
        </p:txBody>
      </p:sp>
      <p:sp>
        <p:nvSpPr>
          <p:cNvPr name="TextBox 10" id="10"/>
          <p:cNvSpPr txBox="true"/>
          <p:nvPr/>
        </p:nvSpPr>
        <p:spPr>
          <a:xfrm rot="0">
            <a:off x="4909430" y="9095423"/>
            <a:ext cx="8775721" cy="297179"/>
          </a:xfrm>
          <a:prstGeom prst="rect">
            <a:avLst/>
          </a:prstGeom>
        </p:spPr>
        <p:txBody>
          <a:bodyPr anchor="t" rtlCol="false" tIns="0" lIns="0" bIns="0" rIns="0">
            <a:spAutoFit/>
          </a:bodyPr>
          <a:lstStyle/>
          <a:p>
            <a:pPr algn="ctr">
              <a:lnSpc>
                <a:spcPts val="2520"/>
              </a:lnSpc>
            </a:pPr>
            <a:r>
              <a:rPr lang="en-US" sz="1800" b="true">
                <a:solidFill>
                  <a:srgbClr val="2C4622"/>
                </a:solidFill>
                <a:latin typeface="Canva Sans Bold"/>
                <a:ea typeface="Canva Sans Bold"/>
                <a:cs typeface="Canva Sans Bold"/>
                <a:sym typeface="Canva Sans Bold"/>
              </a:rPr>
              <a:t>Tomato early blight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6FFF6"/>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947727"/>
            <a:ext cx="375891" cy="397532"/>
          </a:xfrm>
          <a:custGeom>
            <a:avLst/>
            <a:gdLst/>
            <a:ahLst/>
            <a:cxnLst/>
            <a:rect r="r" b="b" t="t" l="l"/>
            <a:pathLst>
              <a:path h="397532" w="375891">
                <a:moveTo>
                  <a:pt x="0" y="0"/>
                </a:moveTo>
                <a:lnTo>
                  <a:pt x="375891" y="0"/>
                </a:lnTo>
                <a:lnTo>
                  <a:pt x="375891" y="397532"/>
                </a:lnTo>
                <a:lnTo>
                  <a:pt x="0" y="397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241260" y="1683873"/>
            <a:ext cx="13843580" cy="8292221"/>
            <a:chOff x="0" y="0"/>
            <a:chExt cx="3646046" cy="2183959"/>
          </a:xfrm>
        </p:grpSpPr>
        <p:sp>
          <p:nvSpPr>
            <p:cNvPr name="Freeform 4" id="4"/>
            <p:cNvSpPr/>
            <p:nvPr/>
          </p:nvSpPr>
          <p:spPr>
            <a:xfrm flipH="false" flipV="false" rot="0">
              <a:off x="0" y="0"/>
              <a:ext cx="3646046" cy="2183959"/>
            </a:xfrm>
            <a:custGeom>
              <a:avLst/>
              <a:gdLst/>
              <a:ahLst/>
              <a:cxnLst/>
              <a:rect r="r" b="b" t="t" l="l"/>
              <a:pathLst>
                <a:path h="2183959" w="3646046">
                  <a:moveTo>
                    <a:pt x="0" y="0"/>
                  </a:moveTo>
                  <a:lnTo>
                    <a:pt x="3646046" y="0"/>
                  </a:lnTo>
                  <a:lnTo>
                    <a:pt x="3646046" y="2183959"/>
                  </a:lnTo>
                  <a:lnTo>
                    <a:pt x="0" y="2183959"/>
                  </a:lnTo>
                  <a:close/>
                </a:path>
              </a:pathLst>
            </a:custGeom>
            <a:solidFill>
              <a:srgbClr val="000000">
                <a:alpha val="0"/>
              </a:srgbClr>
            </a:solidFill>
            <a:ln w="9525" cap="sq">
              <a:solidFill>
                <a:srgbClr val="2C4622"/>
              </a:solidFill>
              <a:prstDash val="solid"/>
              <a:miter/>
            </a:ln>
          </p:spPr>
        </p:sp>
        <p:sp>
          <p:nvSpPr>
            <p:cNvPr name="TextBox 5" id="5"/>
            <p:cNvSpPr txBox="true"/>
            <p:nvPr/>
          </p:nvSpPr>
          <p:spPr>
            <a:xfrm>
              <a:off x="0" y="-57150"/>
              <a:ext cx="3646046" cy="2241109"/>
            </a:xfrm>
            <a:prstGeom prst="rect">
              <a:avLst/>
            </a:prstGeom>
          </p:spPr>
          <p:txBody>
            <a:bodyPr anchor="ctr" rtlCol="false" tIns="50800" lIns="50800" bIns="50800" rIns="50800"/>
            <a:lstStyle/>
            <a:p>
              <a:pPr algn="l">
                <a:lnSpc>
                  <a:spcPts val="2519"/>
                </a:lnSpc>
              </a:pPr>
            </a:p>
            <a:p>
              <a:pPr algn="l">
                <a:lnSpc>
                  <a:spcPts val="2239"/>
                </a:lnSpc>
              </a:pPr>
            </a:p>
          </p:txBody>
        </p:sp>
      </p:grpSp>
      <p:sp>
        <p:nvSpPr>
          <p:cNvPr name="Freeform 6" id="6"/>
          <p:cNvSpPr/>
          <p:nvPr/>
        </p:nvSpPr>
        <p:spPr>
          <a:xfrm flipH="false" flipV="false" rot="-7355836">
            <a:off x="7600462" y="526149"/>
            <a:ext cx="2516793" cy="2315450"/>
          </a:xfrm>
          <a:custGeom>
            <a:avLst/>
            <a:gdLst/>
            <a:ahLst/>
            <a:cxnLst/>
            <a:rect r="r" b="b" t="t" l="l"/>
            <a:pathLst>
              <a:path h="2315450" w="2516793">
                <a:moveTo>
                  <a:pt x="0" y="0"/>
                </a:moveTo>
                <a:lnTo>
                  <a:pt x="2516793" y="0"/>
                </a:lnTo>
                <a:lnTo>
                  <a:pt x="2516793" y="2315449"/>
                </a:lnTo>
                <a:lnTo>
                  <a:pt x="0" y="2315449"/>
                </a:lnTo>
                <a:lnTo>
                  <a:pt x="0" y="0"/>
                </a:lnTo>
                <a:close/>
              </a:path>
            </a:pathLst>
          </a:custGeom>
          <a:blipFill>
            <a:blip r:embed="rId4"/>
            <a:stretch>
              <a:fillRect l="0" t="0" r="0" b="0"/>
            </a:stretch>
          </a:blipFill>
        </p:spPr>
      </p:sp>
      <p:sp>
        <p:nvSpPr>
          <p:cNvPr name="Freeform 7" id="7"/>
          <p:cNvSpPr/>
          <p:nvPr/>
        </p:nvSpPr>
        <p:spPr>
          <a:xfrm flipH="false" flipV="false" rot="0">
            <a:off x="5435452" y="2339925"/>
            <a:ext cx="7455196" cy="6319475"/>
          </a:xfrm>
          <a:custGeom>
            <a:avLst/>
            <a:gdLst/>
            <a:ahLst/>
            <a:cxnLst/>
            <a:rect r="r" b="b" t="t" l="l"/>
            <a:pathLst>
              <a:path h="6319475" w="7455196">
                <a:moveTo>
                  <a:pt x="0" y="0"/>
                </a:moveTo>
                <a:lnTo>
                  <a:pt x="7455196" y="0"/>
                </a:lnTo>
                <a:lnTo>
                  <a:pt x="7455196" y="6319476"/>
                </a:lnTo>
                <a:lnTo>
                  <a:pt x="0" y="6319476"/>
                </a:lnTo>
                <a:lnTo>
                  <a:pt x="0" y="0"/>
                </a:lnTo>
                <a:close/>
              </a:path>
            </a:pathLst>
          </a:custGeom>
          <a:blipFill>
            <a:blip r:embed="rId5"/>
            <a:stretch>
              <a:fillRect l="0" t="0" r="0" b="0"/>
            </a:stretch>
          </a:blipFill>
        </p:spPr>
      </p:sp>
      <p:sp>
        <p:nvSpPr>
          <p:cNvPr name="TextBox 8" id="8"/>
          <p:cNvSpPr txBox="true"/>
          <p:nvPr/>
        </p:nvSpPr>
        <p:spPr>
          <a:xfrm rot="0">
            <a:off x="2983801" y="2536202"/>
            <a:ext cx="12890681" cy="297180"/>
          </a:xfrm>
          <a:prstGeom prst="rect">
            <a:avLst/>
          </a:prstGeom>
        </p:spPr>
        <p:txBody>
          <a:bodyPr anchor="t" rtlCol="false" tIns="0" lIns="0" bIns="0" rIns="0">
            <a:spAutoFit/>
          </a:bodyPr>
          <a:lstStyle/>
          <a:p>
            <a:pPr algn="l">
              <a:lnSpc>
                <a:spcPts val="2520"/>
              </a:lnSpc>
            </a:pPr>
            <a:r>
              <a:rPr lang="en-US" sz="1800" b="true">
                <a:solidFill>
                  <a:srgbClr val="000000"/>
                </a:solidFill>
                <a:latin typeface="Canva Sans Bold"/>
                <a:ea typeface="Canva Sans Bold"/>
                <a:cs typeface="Canva Sans Bold"/>
                <a:sym typeface="Canva Sans Bold"/>
              </a:rPr>
              <a:t>Output: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6FFF6"/>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947727"/>
            <a:ext cx="375891" cy="397532"/>
          </a:xfrm>
          <a:custGeom>
            <a:avLst/>
            <a:gdLst/>
            <a:ahLst/>
            <a:cxnLst/>
            <a:rect r="r" b="b" t="t" l="l"/>
            <a:pathLst>
              <a:path h="397532" w="375891">
                <a:moveTo>
                  <a:pt x="0" y="0"/>
                </a:moveTo>
                <a:lnTo>
                  <a:pt x="375891" y="0"/>
                </a:lnTo>
                <a:lnTo>
                  <a:pt x="375891" y="397532"/>
                </a:lnTo>
                <a:lnTo>
                  <a:pt x="0" y="397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241260" y="1683873"/>
            <a:ext cx="15550300" cy="8292221"/>
            <a:chOff x="0" y="0"/>
            <a:chExt cx="4095552" cy="2183959"/>
          </a:xfrm>
        </p:grpSpPr>
        <p:sp>
          <p:nvSpPr>
            <p:cNvPr name="Freeform 4" id="4"/>
            <p:cNvSpPr/>
            <p:nvPr/>
          </p:nvSpPr>
          <p:spPr>
            <a:xfrm flipH="false" flipV="false" rot="0">
              <a:off x="0" y="0"/>
              <a:ext cx="4095552" cy="2183959"/>
            </a:xfrm>
            <a:custGeom>
              <a:avLst/>
              <a:gdLst/>
              <a:ahLst/>
              <a:cxnLst/>
              <a:rect r="r" b="b" t="t" l="l"/>
              <a:pathLst>
                <a:path h="2183959" w="4095552">
                  <a:moveTo>
                    <a:pt x="0" y="0"/>
                  </a:moveTo>
                  <a:lnTo>
                    <a:pt x="4095552" y="0"/>
                  </a:lnTo>
                  <a:lnTo>
                    <a:pt x="4095552" y="2183959"/>
                  </a:lnTo>
                  <a:lnTo>
                    <a:pt x="0" y="2183959"/>
                  </a:lnTo>
                  <a:close/>
                </a:path>
              </a:pathLst>
            </a:custGeom>
            <a:solidFill>
              <a:srgbClr val="000000">
                <a:alpha val="0"/>
              </a:srgbClr>
            </a:solidFill>
            <a:ln w="9525" cap="sq">
              <a:solidFill>
                <a:srgbClr val="2C4622"/>
              </a:solidFill>
              <a:prstDash val="solid"/>
              <a:miter/>
            </a:ln>
          </p:spPr>
        </p:sp>
        <p:sp>
          <p:nvSpPr>
            <p:cNvPr name="TextBox 5" id="5"/>
            <p:cNvSpPr txBox="true"/>
            <p:nvPr/>
          </p:nvSpPr>
          <p:spPr>
            <a:xfrm>
              <a:off x="0" y="-57150"/>
              <a:ext cx="4095552" cy="2241109"/>
            </a:xfrm>
            <a:prstGeom prst="rect">
              <a:avLst/>
            </a:prstGeom>
          </p:spPr>
          <p:txBody>
            <a:bodyPr anchor="ctr" rtlCol="false" tIns="50800" lIns="50800" bIns="50800" rIns="50800"/>
            <a:lstStyle/>
            <a:p>
              <a:pPr algn="l">
                <a:lnSpc>
                  <a:spcPts val="2519"/>
                </a:lnSpc>
              </a:pPr>
            </a:p>
            <a:p>
              <a:pPr algn="l">
                <a:lnSpc>
                  <a:spcPts val="2239"/>
                </a:lnSpc>
              </a:pPr>
            </a:p>
          </p:txBody>
        </p:sp>
      </p:grpSp>
      <p:sp>
        <p:nvSpPr>
          <p:cNvPr name="Freeform 6" id="6"/>
          <p:cNvSpPr/>
          <p:nvPr/>
        </p:nvSpPr>
        <p:spPr>
          <a:xfrm flipH="false" flipV="false" rot="-7355836">
            <a:off x="7600462" y="526149"/>
            <a:ext cx="2516793" cy="2315450"/>
          </a:xfrm>
          <a:custGeom>
            <a:avLst/>
            <a:gdLst/>
            <a:ahLst/>
            <a:cxnLst/>
            <a:rect r="r" b="b" t="t" l="l"/>
            <a:pathLst>
              <a:path h="2315450" w="2516793">
                <a:moveTo>
                  <a:pt x="0" y="0"/>
                </a:moveTo>
                <a:lnTo>
                  <a:pt x="2516793" y="0"/>
                </a:lnTo>
                <a:lnTo>
                  <a:pt x="2516793" y="2315449"/>
                </a:lnTo>
                <a:lnTo>
                  <a:pt x="0" y="2315449"/>
                </a:lnTo>
                <a:lnTo>
                  <a:pt x="0" y="0"/>
                </a:lnTo>
                <a:close/>
              </a:path>
            </a:pathLst>
          </a:custGeom>
          <a:blipFill>
            <a:blip r:embed="rId4"/>
            <a:stretch>
              <a:fillRect l="0" t="0" r="0" b="0"/>
            </a:stretch>
          </a:blipFill>
        </p:spPr>
      </p:sp>
      <p:sp>
        <p:nvSpPr>
          <p:cNvPr name="Freeform 7" id="7"/>
          <p:cNvSpPr/>
          <p:nvPr/>
        </p:nvSpPr>
        <p:spPr>
          <a:xfrm flipH="false" flipV="false" rot="0">
            <a:off x="2816482" y="3254615"/>
            <a:ext cx="6739634" cy="6435018"/>
          </a:xfrm>
          <a:custGeom>
            <a:avLst/>
            <a:gdLst/>
            <a:ahLst/>
            <a:cxnLst/>
            <a:rect r="r" b="b" t="t" l="l"/>
            <a:pathLst>
              <a:path h="6435018" w="6739634">
                <a:moveTo>
                  <a:pt x="0" y="0"/>
                </a:moveTo>
                <a:lnTo>
                  <a:pt x="6739634" y="0"/>
                </a:lnTo>
                <a:lnTo>
                  <a:pt x="6739634" y="6435018"/>
                </a:lnTo>
                <a:lnTo>
                  <a:pt x="0" y="6435018"/>
                </a:lnTo>
                <a:lnTo>
                  <a:pt x="0" y="0"/>
                </a:lnTo>
                <a:close/>
              </a:path>
            </a:pathLst>
          </a:custGeom>
          <a:blipFill>
            <a:blip r:embed="rId5"/>
            <a:stretch>
              <a:fillRect l="0" t="0" r="0" b="0"/>
            </a:stretch>
          </a:blipFill>
        </p:spPr>
      </p:sp>
      <p:sp>
        <p:nvSpPr>
          <p:cNvPr name="Freeform 8" id="8"/>
          <p:cNvSpPr/>
          <p:nvPr/>
        </p:nvSpPr>
        <p:spPr>
          <a:xfrm flipH="false" flipV="false" rot="0">
            <a:off x="10715930" y="3218719"/>
            <a:ext cx="5158552" cy="6506810"/>
          </a:xfrm>
          <a:custGeom>
            <a:avLst/>
            <a:gdLst/>
            <a:ahLst/>
            <a:cxnLst/>
            <a:rect r="r" b="b" t="t" l="l"/>
            <a:pathLst>
              <a:path h="6506810" w="5158552">
                <a:moveTo>
                  <a:pt x="0" y="0"/>
                </a:moveTo>
                <a:lnTo>
                  <a:pt x="5158552" y="0"/>
                </a:lnTo>
                <a:lnTo>
                  <a:pt x="5158552" y="6506810"/>
                </a:lnTo>
                <a:lnTo>
                  <a:pt x="0" y="6506810"/>
                </a:lnTo>
                <a:lnTo>
                  <a:pt x="0" y="0"/>
                </a:lnTo>
                <a:close/>
              </a:path>
            </a:pathLst>
          </a:custGeom>
          <a:blipFill>
            <a:blip r:embed="rId6"/>
            <a:stretch>
              <a:fillRect l="0" t="0" r="0" b="0"/>
            </a:stretch>
          </a:blipFill>
        </p:spPr>
      </p:sp>
      <p:sp>
        <p:nvSpPr>
          <p:cNvPr name="TextBox 9" id="9"/>
          <p:cNvSpPr txBox="true"/>
          <p:nvPr/>
        </p:nvSpPr>
        <p:spPr>
          <a:xfrm rot="0">
            <a:off x="2983801" y="2507627"/>
            <a:ext cx="12890681" cy="537846"/>
          </a:xfrm>
          <a:prstGeom prst="rect">
            <a:avLst/>
          </a:prstGeom>
        </p:spPr>
        <p:txBody>
          <a:bodyPr anchor="t" rtlCol="false" tIns="0" lIns="0" bIns="0" rIns="0">
            <a:spAutoFit/>
          </a:bodyPr>
          <a:lstStyle/>
          <a:p>
            <a:pPr algn="l">
              <a:lnSpc>
                <a:spcPts val="4479"/>
              </a:lnSpc>
            </a:pPr>
            <a:r>
              <a:rPr lang="en-US" sz="3199" b="true">
                <a:solidFill>
                  <a:srgbClr val="000000"/>
                </a:solidFill>
                <a:latin typeface="Canva Sans Bold"/>
                <a:ea typeface="Canva Sans Bold"/>
                <a:cs typeface="Canva Sans Bold"/>
                <a:sym typeface="Canva Sans Bold"/>
              </a:rPr>
              <a:t>Some Features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6FFF6"/>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947727"/>
            <a:ext cx="375891" cy="397532"/>
          </a:xfrm>
          <a:custGeom>
            <a:avLst/>
            <a:gdLst/>
            <a:ahLst/>
            <a:cxnLst/>
            <a:rect r="r" b="b" t="t" l="l"/>
            <a:pathLst>
              <a:path h="397532" w="375891">
                <a:moveTo>
                  <a:pt x="0" y="0"/>
                </a:moveTo>
                <a:lnTo>
                  <a:pt x="375891" y="0"/>
                </a:lnTo>
                <a:lnTo>
                  <a:pt x="375891" y="397532"/>
                </a:lnTo>
                <a:lnTo>
                  <a:pt x="0" y="397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515152" y="3104853"/>
            <a:ext cx="13564277" cy="7049606"/>
            <a:chOff x="0" y="0"/>
            <a:chExt cx="3572484" cy="1856686"/>
          </a:xfrm>
        </p:grpSpPr>
        <p:sp>
          <p:nvSpPr>
            <p:cNvPr name="Freeform 4" id="4"/>
            <p:cNvSpPr/>
            <p:nvPr/>
          </p:nvSpPr>
          <p:spPr>
            <a:xfrm flipH="false" flipV="false" rot="0">
              <a:off x="0" y="0"/>
              <a:ext cx="3572484" cy="1856686"/>
            </a:xfrm>
            <a:custGeom>
              <a:avLst/>
              <a:gdLst/>
              <a:ahLst/>
              <a:cxnLst/>
              <a:rect r="r" b="b" t="t" l="l"/>
              <a:pathLst>
                <a:path h="1856686" w="3572484">
                  <a:moveTo>
                    <a:pt x="0" y="0"/>
                  </a:moveTo>
                  <a:lnTo>
                    <a:pt x="3572484" y="0"/>
                  </a:lnTo>
                  <a:lnTo>
                    <a:pt x="3572484" y="1856686"/>
                  </a:lnTo>
                  <a:lnTo>
                    <a:pt x="0" y="1856686"/>
                  </a:lnTo>
                  <a:close/>
                </a:path>
              </a:pathLst>
            </a:custGeom>
            <a:solidFill>
              <a:srgbClr val="000000">
                <a:alpha val="0"/>
              </a:srgbClr>
            </a:solidFill>
            <a:ln w="9525" cap="sq">
              <a:solidFill>
                <a:srgbClr val="2C4622"/>
              </a:solidFill>
              <a:prstDash val="solid"/>
              <a:miter/>
            </a:ln>
          </p:spPr>
        </p:sp>
        <p:sp>
          <p:nvSpPr>
            <p:cNvPr name="TextBox 5" id="5"/>
            <p:cNvSpPr txBox="true"/>
            <p:nvPr/>
          </p:nvSpPr>
          <p:spPr>
            <a:xfrm>
              <a:off x="0" y="-57150"/>
              <a:ext cx="3572484" cy="1913836"/>
            </a:xfrm>
            <a:prstGeom prst="rect">
              <a:avLst/>
            </a:prstGeom>
          </p:spPr>
          <p:txBody>
            <a:bodyPr anchor="ctr" rtlCol="false" tIns="50800" lIns="50800" bIns="50800" rIns="50800"/>
            <a:lstStyle/>
            <a:p>
              <a:pPr algn="l">
                <a:lnSpc>
                  <a:spcPts val="2519"/>
                </a:lnSpc>
              </a:pPr>
            </a:p>
            <a:p>
              <a:pPr algn="l">
                <a:lnSpc>
                  <a:spcPts val="2239"/>
                </a:lnSpc>
              </a:pPr>
            </a:p>
          </p:txBody>
        </p:sp>
      </p:grpSp>
      <p:sp>
        <p:nvSpPr>
          <p:cNvPr name="Freeform 6" id="6"/>
          <p:cNvSpPr/>
          <p:nvPr/>
        </p:nvSpPr>
        <p:spPr>
          <a:xfrm flipH="false" flipV="false" rot="-4674225">
            <a:off x="8404802" y="1794623"/>
            <a:ext cx="1478396" cy="2663776"/>
          </a:xfrm>
          <a:custGeom>
            <a:avLst/>
            <a:gdLst/>
            <a:ahLst/>
            <a:cxnLst/>
            <a:rect r="r" b="b" t="t" l="l"/>
            <a:pathLst>
              <a:path h="2663776" w="1478396">
                <a:moveTo>
                  <a:pt x="0" y="0"/>
                </a:moveTo>
                <a:lnTo>
                  <a:pt x="1478396" y="0"/>
                </a:lnTo>
                <a:lnTo>
                  <a:pt x="1478396" y="2663776"/>
                </a:lnTo>
                <a:lnTo>
                  <a:pt x="0" y="2663776"/>
                </a:lnTo>
                <a:lnTo>
                  <a:pt x="0" y="0"/>
                </a:lnTo>
                <a:close/>
              </a:path>
            </a:pathLst>
          </a:custGeom>
          <a:blipFill>
            <a:blip r:embed="rId4"/>
            <a:stretch>
              <a:fillRect l="0" t="0" r="0" b="0"/>
            </a:stretch>
          </a:blipFill>
        </p:spPr>
      </p:sp>
      <p:sp>
        <p:nvSpPr>
          <p:cNvPr name="TextBox 7" id="7"/>
          <p:cNvSpPr txBox="true"/>
          <p:nvPr/>
        </p:nvSpPr>
        <p:spPr>
          <a:xfrm rot="0">
            <a:off x="2758992" y="277495"/>
            <a:ext cx="13058180" cy="1566544"/>
          </a:xfrm>
          <a:prstGeom prst="rect">
            <a:avLst/>
          </a:prstGeom>
        </p:spPr>
        <p:txBody>
          <a:bodyPr anchor="t" rtlCol="false" tIns="0" lIns="0" bIns="0" rIns="0">
            <a:spAutoFit/>
          </a:bodyPr>
          <a:lstStyle/>
          <a:p>
            <a:pPr algn="ctr">
              <a:lnSpc>
                <a:spcPts val="12880"/>
              </a:lnSpc>
            </a:pPr>
            <a:r>
              <a:rPr lang="en-US" sz="9200" b="true">
                <a:solidFill>
                  <a:srgbClr val="2C4622"/>
                </a:solidFill>
                <a:latin typeface="Canva Sans Bold"/>
                <a:ea typeface="Canva Sans Bold"/>
                <a:cs typeface="Canva Sans Bold"/>
                <a:sym typeface="Canva Sans Bold"/>
              </a:rPr>
              <a:t>Benefits and limitation</a:t>
            </a:r>
          </a:p>
        </p:txBody>
      </p:sp>
      <p:sp>
        <p:nvSpPr>
          <p:cNvPr name="TextBox 8" id="8"/>
          <p:cNvSpPr txBox="true"/>
          <p:nvPr/>
        </p:nvSpPr>
        <p:spPr>
          <a:xfrm rot="0">
            <a:off x="3188747" y="3523467"/>
            <a:ext cx="10214583" cy="4797425"/>
          </a:xfrm>
          <a:prstGeom prst="rect">
            <a:avLst/>
          </a:prstGeom>
        </p:spPr>
        <p:txBody>
          <a:bodyPr anchor="t" rtlCol="false" tIns="0" lIns="0" bIns="0" rIns="0">
            <a:spAutoFit/>
          </a:bodyPr>
          <a:lstStyle/>
          <a:p>
            <a:pPr algn="l">
              <a:lnSpc>
                <a:spcPts val="3079"/>
              </a:lnSpc>
            </a:pPr>
            <a:r>
              <a:rPr lang="en-US" sz="2199" b="true">
                <a:solidFill>
                  <a:srgbClr val="2C4622"/>
                </a:solidFill>
                <a:latin typeface="Poppins Bold"/>
                <a:ea typeface="Poppins Bold"/>
                <a:cs typeface="Poppins Bold"/>
                <a:sym typeface="Poppins Bold"/>
              </a:rPr>
              <a:t>Benefit</a:t>
            </a:r>
          </a:p>
          <a:p>
            <a:pPr algn="l">
              <a:lnSpc>
                <a:spcPts val="2520"/>
              </a:lnSpc>
            </a:pPr>
          </a:p>
          <a:p>
            <a:pPr algn="l" marL="388620" indent="-194310" lvl="1">
              <a:lnSpc>
                <a:spcPts val="2520"/>
              </a:lnSpc>
              <a:buFont typeface="Arial"/>
              <a:buChar char="•"/>
            </a:pPr>
            <a:r>
              <a:rPr lang="en-US" b="true" sz="1800">
                <a:solidFill>
                  <a:srgbClr val="2C4622"/>
                </a:solidFill>
                <a:latin typeface="Poppins Bold"/>
                <a:ea typeface="Poppins Bold"/>
                <a:cs typeface="Poppins Bold"/>
                <a:sym typeface="Poppins Bold"/>
              </a:rPr>
              <a:t>Early disea</a:t>
            </a:r>
            <a:r>
              <a:rPr lang="en-US" b="true" sz="1800">
                <a:solidFill>
                  <a:srgbClr val="2C4622"/>
                </a:solidFill>
                <a:latin typeface="Poppins Bold"/>
                <a:ea typeface="Poppins Bold"/>
                <a:cs typeface="Poppins Bold"/>
                <a:sym typeface="Poppins Bold"/>
              </a:rPr>
              <a:t>se detection for farmers</a:t>
            </a:r>
          </a:p>
          <a:p>
            <a:pPr algn="l">
              <a:lnSpc>
                <a:spcPts val="2520"/>
              </a:lnSpc>
            </a:pPr>
          </a:p>
          <a:p>
            <a:pPr algn="l" marL="388620" indent="-194310" lvl="1">
              <a:lnSpc>
                <a:spcPts val="2520"/>
              </a:lnSpc>
              <a:buFont typeface="Arial"/>
              <a:buChar char="•"/>
            </a:pPr>
            <a:r>
              <a:rPr lang="en-US" b="true" sz="1800">
                <a:solidFill>
                  <a:srgbClr val="2C4622"/>
                </a:solidFill>
                <a:latin typeface="Poppins Bold"/>
                <a:ea typeface="Poppins Bold"/>
                <a:cs typeface="Poppins Bold"/>
                <a:sym typeface="Poppins Bold"/>
              </a:rPr>
              <a:t>Reduced crop loss</a:t>
            </a:r>
          </a:p>
          <a:p>
            <a:pPr algn="l">
              <a:lnSpc>
                <a:spcPts val="2520"/>
              </a:lnSpc>
            </a:pPr>
          </a:p>
          <a:p>
            <a:pPr algn="l" marL="388620" indent="-194310" lvl="1">
              <a:lnSpc>
                <a:spcPts val="2520"/>
              </a:lnSpc>
              <a:buFont typeface="Arial"/>
              <a:buChar char="•"/>
            </a:pPr>
            <a:r>
              <a:rPr lang="en-US" b="true" sz="1800">
                <a:solidFill>
                  <a:srgbClr val="2C4622"/>
                </a:solidFill>
                <a:latin typeface="Poppins Bold"/>
                <a:ea typeface="Poppins Bold"/>
                <a:cs typeface="Poppins Bold"/>
                <a:sym typeface="Poppins Bold"/>
              </a:rPr>
              <a:t>Reduced pesticide overuse</a:t>
            </a:r>
          </a:p>
          <a:p>
            <a:pPr algn="l">
              <a:lnSpc>
                <a:spcPts val="2520"/>
              </a:lnSpc>
            </a:pPr>
          </a:p>
          <a:p>
            <a:pPr algn="l" marL="388620" indent="-194310" lvl="1">
              <a:lnSpc>
                <a:spcPts val="2520"/>
              </a:lnSpc>
              <a:buFont typeface="Arial"/>
              <a:buChar char="•"/>
            </a:pPr>
            <a:r>
              <a:rPr lang="en-US" b="true" sz="1800">
                <a:solidFill>
                  <a:srgbClr val="2C4622"/>
                </a:solidFill>
                <a:latin typeface="Poppins Bold"/>
                <a:ea typeface="Poppins Bold"/>
                <a:cs typeface="Poppins Bold"/>
                <a:sym typeface="Poppins Bold"/>
              </a:rPr>
              <a:t>Sup</a:t>
            </a:r>
            <a:r>
              <a:rPr lang="en-US" b="true" sz="1800">
                <a:solidFill>
                  <a:srgbClr val="2C4622"/>
                </a:solidFill>
                <a:latin typeface="Poppins Bold"/>
                <a:ea typeface="Poppins Bold"/>
                <a:cs typeface="Poppins Bold"/>
                <a:sym typeface="Poppins Bold"/>
              </a:rPr>
              <a:t>ports sustainable </a:t>
            </a:r>
            <a:r>
              <a:rPr lang="en-US" b="true" sz="1800">
                <a:solidFill>
                  <a:srgbClr val="2C4622"/>
                </a:solidFill>
                <a:latin typeface="Poppins Bold"/>
                <a:ea typeface="Poppins Bold"/>
                <a:cs typeface="Poppins Bold"/>
                <a:sym typeface="Poppins Bold"/>
              </a:rPr>
              <a:t>agriculture</a:t>
            </a:r>
          </a:p>
          <a:p>
            <a:pPr algn="l">
              <a:lnSpc>
                <a:spcPts val="2520"/>
              </a:lnSpc>
            </a:pPr>
          </a:p>
          <a:p>
            <a:pPr algn="l" marL="388620" indent="-194310" lvl="1">
              <a:lnSpc>
                <a:spcPts val="2520"/>
              </a:lnSpc>
              <a:buFont typeface="Arial"/>
              <a:buChar char="•"/>
            </a:pPr>
            <a:r>
              <a:rPr lang="en-US" b="true" sz="1800">
                <a:solidFill>
                  <a:srgbClr val="2C4622"/>
                </a:solidFill>
                <a:latin typeface="Poppins Bold"/>
                <a:ea typeface="Poppins Bold"/>
                <a:cs typeface="Poppins Bold"/>
                <a:sym typeface="Poppins Bold"/>
              </a:rPr>
              <a:t>Get immeditae soluation and treatment (Pesticite suggestion)</a:t>
            </a:r>
          </a:p>
          <a:p>
            <a:pPr algn="l">
              <a:lnSpc>
                <a:spcPts val="2520"/>
              </a:lnSpc>
            </a:pPr>
          </a:p>
          <a:p>
            <a:pPr algn="l" marL="388620" indent="-194310" lvl="1">
              <a:lnSpc>
                <a:spcPts val="2520"/>
              </a:lnSpc>
              <a:buFont typeface="Arial"/>
              <a:buChar char="•"/>
            </a:pPr>
            <a:r>
              <a:rPr lang="en-US" b="true" sz="1800">
                <a:solidFill>
                  <a:srgbClr val="2C4622"/>
                </a:solidFill>
                <a:latin typeface="Poppins Bold"/>
                <a:ea typeface="Poppins Bold"/>
                <a:cs typeface="Poppins Bold"/>
                <a:sym typeface="Poppins Bold"/>
              </a:rPr>
              <a:t>Users can use the Chatbot</a:t>
            </a:r>
          </a:p>
          <a:p>
            <a:pPr algn="l">
              <a:lnSpc>
                <a:spcPts val="2520"/>
              </a:lnSpc>
            </a:pPr>
          </a:p>
          <a:p>
            <a:pPr algn="l">
              <a:lnSpc>
                <a:spcPts val="2520"/>
              </a:lnSpc>
              <a:spcBef>
                <a:spcPct val="0"/>
              </a:spcBef>
            </a:pPr>
          </a:p>
        </p:txBody>
      </p:sp>
      <p:sp>
        <p:nvSpPr>
          <p:cNvPr name="TextBox 9" id="9"/>
          <p:cNvSpPr txBox="true"/>
          <p:nvPr/>
        </p:nvSpPr>
        <p:spPr>
          <a:xfrm rot="0">
            <a:off x="3188747" y="7831505"/>
            <a:ext cx="12890681" cy="2171065"/>
          </a:xfrm>
          <a:prstGeom prst="rect">
            <a:avLst/>
          </a:prstGeom>
        </p:spPr>
        <p:txBody>
          <a:bodyPr anchor="t" rtlCol="false" tIns="0" lIns="0" bIns="0" rIns="0">
            <a:spAutoFit/>
          </a:bodyPr>
          <a:lstStyle/>
          <a:p>
            <a:pPr algn="l">
              <a:lnSpc>
                <a:spcPts val="3079"/>
              </a:lnSpc>
            </a:pPr>
            <a:r>
              <a:rPr lang="en-US" sz="2199" b="true">
                <a:solidFill>
                  <a:srgbClr val="000000"/>
                </a:solidFill>
                <a:latin typeface="Poppins Bold"/>
                <a:ea typeface="Poppins Bold"/>
                <a:cs typeface="Poppins Bold"/>
                <a:sym typeface="Poppins Bold"/>
              </a:rPr>
              <a:t>Limitation</a:t>
            </a:r>
          </a:p>
          <a:p>
            <a:pPr algn="l">
              <a:lnSpc>
                <a:spcPts val="3079"/>
              </a:lnSpc>
            </a:pPr>
          </a:p>
          <a:p>
            <a:pPr algn="l" marL="345438" indent="-172719" lvl="1">
              <a:lnSpc>
                <a:spcPts val="2239"/>
              </a:lnSpc>
              <a:buFont typeface="Arial"/>
              <a:buChar char="•"/>
            </a:pPr>
            <a:r>
              <a:rPr lang="en-US" b="true" sz="1599">
                <a:solidFill>
                  <a:srgbClr val="000000"/>
                </a:solidFill>
                <a:latin typeface="Poppins Bold"/>
                <a:ea typeface="Poppins Bold"/>
                <a:cs typeface="Poppins Bold"/>
                <a:sym typeface="Poppins Bold"/>
              </a:rPr>
              <a:t>Performance depends on image quality</a:t>
            </a:r>
          </a:p>
          <a:p>
            <a:pPr algn="l">
              <a:lnSpc>
                <a:spcPts val="2239"/>
              </a:lnSpc>
              <a:spcBef>
                <a:spcPct val="0"/>
              </a:spcBef>
            </a:pPr>
          </a:p>
          <a:p>
            <a:pPr algn="just" marL="345438" indent="-172719" lvl="1">
              <a:lnSpc>
                <a:spcPts val="2239"/>
              </a:lnSpc>
              <a:buFont typeface="Arial"/>
              <a:buChar char="•"/>
            </a:pPr>
            <a:r>
              <a:rPr lang="en-US" b="true" sz="1599">
                <a:solidFill>
                  <a:srgbClr val="000000"/>
                </a:solidFill>
                <a:latin typeface="Poppins Bold"/>
                <a:ea typeface="Poppins Bold"/>
                <a:cs typeface="Poppins Bold"/>
                <a:sym typeface="Poppins Bold"/>
              </a:rPr>
              <a:t>Limited dataset</a:t>
            </a:r>
          </a:p>
          <a:p>
            <a:pPr algn="l">
              <a:lnSpc>
                <a:spcPts val="2239"/>
              </a:lnSpc>
            </a:pPr>
          </a:p>
          <a:p>
            <a:pPr algn="l" marL="345438" indent="-172719" lvl="1">
              <a:lnSpc>
                <a:spcPts val="2239"/>
              </a:lnSpc>
              <a:buFont typeface="Arial"/>
              <a:buChar char="•"/>
            </a:pPr>
            <a:r>
              <a:rPr lang="en-US" b="true" sz="1599">
                <a:solidFill>
                  <a:srgbClr val="000000"/>
                </a:solidFill>
                <a:latin typeface="Poppins Bold"/>
                <a:ea typeface="Poppins Bold"/>
                <a:cs typeface="Poppins Bold"/>
                <a:sym typeface="Poppins Bold"/>
              </a:rPr>
              <a:t>Similar disease symptoms may confuse model</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6FFF6"/>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947727"/>
            <a:ext cx="375891" cy="397532"/>
          </a:xfrm>
          <a:custGeom>
            <a:avLst/>
            <a:gdLst/>
            <a:ahLst/>
            <a:cxnLst/>
            <a:rect r="r" b="b" t="t" l="l"/>
            <a:pathLst>
              <a:path h="397532" w="375891">
                <a:moveTo>
                  <a:pt x="0" y="0"/>
                </a:moveTo>
                <a:lnTo>
                  <a:pt x="375891" y="0"/>
                </a:lnTo>
                <a:lnTo>
                  <a:pt x="375891" y="397532"/>
                </a:lnTo>
                <a:lnTo>
                  <a:pt x="0" y="397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222210" y="2833382"/>
            <a:ext cx="13843580" cy="7142712"/>
            <a:chOff x="0" y="0"/>
            <a:chExt cx="3646046" cy="1881208"/>
          </a:xfrm>
        </p:grpSpPr>
        <p:sp>
          <p:nvSpPr>
            <p:cNvPr name="Freeform 4" id="4"/>
            <p:cNvSpPr/>
            <p:nvPr/>
          </p:nvSpPr>
          <p:spPr>
            <a:xfrm flipH="false" flipV="false" rot="0">
              <a:off x="0" y="0"/>
              <a:ext cx="3646046" cy="1881208"/>
            </a:xfrm>
            <a:custGeom>
              <a:avLst/>
              <a:gdLst/>
              <a:ahLst/>
              <a:cxnLst/>
              <a:rect r="r" b="b" t="t" l="l"/>
              <a:pathLst>
                <a:path h="1881208" w="3646046">
                  <a:moveTo>
                    <a:pt x="0" y="0"/>
                  </a:moveTo>
                  <a:lnTo>
                    <a:pt x="3646046" y="0"/>
                  </a:lnTo>
                  <a:lnTo>
                    <a:pt x="3646046" y="1881208"/>
                  </a:lnTo>
                  <a:lnTo>
                    <a:pt x="0" y="1881208"/>
                  </a:lnTo>
                  <a:close/>
                </a:path>
              </a:pathLst>
            </a:custGeom>
            <a:solidFill>
              <a:srgbClr val="000000">
                <a:alpha val="0"/>
              </a:srgbClr>
            </a:solidFill>
            <a:ln w="9525" cap="sq">
              <a:solidFill>
                <a:srgbClr val="2C4622"/>
              </a:solidFill>
              <a:prstDash val="solid"/>
              <a:miter/>
            </a:ln>
          </p:spPr>
        </p:sp>
        <p:sp>
          <p:nvSpPr>
            <p:cNvPr name="TextBox 5" id="5"/>
            <p:cNvSpPr txBox="true"/>
            <p:nvPr/>
          </p:nvSpPr>
          <p:spPr>
            <a:xfrm>
              <a:off x="0" y="-57150"/>
              <a:ext cx="3646046" cy="1938358"/>
            </a:xfrm>
            <a:prstGeom prst="rect">
              <a:avLst/>
            </a:prstGeom>
          </p:spPr>
          <p:txBody>
            <a:bodyPr anchor="ctr" rtlCol="false" tIns="50800" lIns="50800" bIns="50800" rIns="50800"/>
            <a:lstStyle/>
            <a:p>
              <a:pPr algn="l">
                <a:lnSpc>
                  <a:spcPts val="2519"/>
                </a:lnSpc>
              </a:pPr>
            </a:p>
            <a:p>
              <a:pPr algn="l">
                <a:lnSpc>
                  <a:spcPts val="2239"/>
                </a:lnSpc>
              </a:pPr>
            </a:p>
          </p:txBody>
        </p:sp>
      </p:grpSp>
      <p:sp>
        <p:nvSpPr>
          <p:cNvPr name="Freeform 6" id="6"/>
          <p:cNvSpPr/>
          <p:nvPr/>
        </p:nvSpPr>
        <p:spPr>
          <a:xfrm flipH="false" flipV="false" rot="-7355836">
            <a:off x="8042332" y="1607111"/>
            <a:ext cx="2203335" cy="2027068"/>
          </a:xfrm>
          <a:custGeom>
            <a:avLst/>
            <a:gdLst/>
            <a:ahLst/>
            <a:cxnLst/>
            <a:rect r="r" b="b" t="t" l="l"/>
            <a:pathLst>
              <a:path h="2027068" w="2203335">
                <a:moveTo>
                  <a:pt x="0" y="0"/>
                </a:moveTo>
                <a:lnTo>
                  <a:pt x="2203336" y="0"/>
                </a:lnTo>
                <a:lnTo>
                  <a:pt x="2203336" y="2027068"/>
                </a:lnTo>
                <a:lnTo>
                  <a:pt x="0" y="2027068"/>
                </a:lnTo>
                <a:lnTo>
                  <a:pt x="0" y="0"/>
                </a:lnTo>
                <a:close/>
              </a:path>
            </a:pathLst>
          </a:custGeom>
          <a:blipFill>
            <a:blip r:embed="rId4"/>
            <a:stretch>
              <a:fillRect l="0" t="0" r="0" b="0"/>
            </a:stretch>
          </a:blipFill>
        </p:spPr>
      </p:sp>
      <p:sp>
        <p:nvSpPr>
          <p:cNvPr name="TextBox 7" id="7"/>
          <p:cNvSpPr txBox="true"/>
          <p:nvPr/>
        </p:nvSpPr>
        <p:spPr>
          <a:xfrm rot="0">
            <a:off x="5535170" y="78729"/>
            <a:ext cx="6973253"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Future W</a:t>
            </a:r>
            <a:r>
              <a:rPr lang="en-US" b="true" sz="9200">
                <a:solidFill>
                  <a:srgbClr val="000000"/>
                </a:solidFill>
                <a:latin typeface="Canva Sans Bold"/>
                <a:ea typeface="Canva Sans Bold"/>
                <a:cs typeface="Canva Sans Bold"/>
                <a:sym typeface="Canva Sans Bold"/>
              </a:rPr>
              <a:t>ork</a:t>
            </a:r>
          </a:p>
        </p:txBody>
      </p:sp>
      <p:sp>
        <p:nvSpPr>
          <p:cNvPr name="TextBox 8" id="8"/>
          <p:cNvSpPr txBox="true"/>
          <p:nvPr/>
        </p:nvSpPr>
        <p:spPr>
          <a:xfrm rot="0">
            <a:off x="2576456" y="4037648"/>
            <a:ext cx="12890681" cy="2526030"/>
          </a:xfrm>
          <a:prstGeom prst="rect">
            <a:avLst/>
          </a:prstGeom>
        </p:spPr>
        <p:txBody>
          <a:bodyPr anchor="t" rtlCol="false" tIns="0" lIns="0" bIns="0" rIns="0">
            <a:spAutoFit/>
          </a:bodyPr>
          <a:lstStyle/>
          <a:p>
            <a:pPr algn="l" marL="388620" indent="-194310" lvl="1">
              <a:lnSpc>
                <a:spcPts val="2520"/>
              </a:lnSpc>
              <a:spcBef>
                <a:spcPct val="0"/>
              </a:spcBef>
              <a:buFont typeface="Arial"/>
              <a:buChar char="•"/>
            </a:pPr>
            <a:r>
              <a:rPr lang="en-US" b="true" sz="1800">
                <a:solidFill>
                  <a:srgbClr val="000000"/>
                </a:solidFill>
                <a:latin typeface="Poppins Bold"/>
                <a:ea typeface="Poppins Bold"/>
                <a:cs typeface="Poppins Bold"/>
                <a:sym typeface="Poppins Bold"/>
              </a:rPr>
              <a:t>M</a:t>
            </a:r>
            <a:r>
              <a:rPr lang="en-US" b="true" sz="1800">
                <a:solidFill>
                  <a:srgbClr val="000000"/>
                </a:solidFill>
                <a:latin typeface="Poppins Bold"/>
                <a:ea typeface="Poppins Bold"/>
                <a:cs typeface="Poppins Bold"/>
                <a:sym typeface="Poppins Bold"/>
              </a:rPr>
              <a:t>obile app integration</a:t>
            </a:r>
          </a:p>
          <a:p>
            <a:pPr algn="l">
              <a:lnSpc>
                <a:spcPts val="2520"/>
              </a:lnSpc>
              <a:spcBef>
                <a:spcPct val="0"/>
              </a:spcBef>
            </a:pPr>
          </a:p>
          <a:p>
            <a:pPr algn="l" marL="388620" indent="-194310" lvl="1">
              <a:lnSpc>
                <a:spcPts val="2520"/>
              </a:lnSpc>
              <a:spcBef>
                <a:spcPct val="0"/>
              </a:spcBef>
              <a:buFont typeface="Arial"/>
              <a:buChar char="•"/>
            </a:pPr>
            <a:r>
              <a:rPr lang="en-US" b="true" sz="1800">
                <a:solidFill>
                  <a:srgbClr val="000000"/>
                </a:solidFill>
                <a:latin typeface="Poppins Bold"/>
                <a:ea typeface="Poppins Bold"/>
                <a:cs typeface="Poppins Bold"/>
                <a:sym typeface="Poppins Bold"/>
              </a:rPr>
              <a:t>Real-time detection</a:t>
            </a:r>
          </a:p>
          <a:p>
            <a:pPr algn="l">
              <a:lnSpc>
                <a:spcPts val="2520"/>
              </a:lnSpc>
              <a:spcBef>
                <a:spcPct val="0"/>
              </a:spcBef>
            </a:pPr>
          </a:p>
          <a:p>
            <a:pPr algn="l" marL="388620" indent="-194310" lvl="1">
              <a:lnSpc>
                <a:spcPts val="2520"/>
              </a:lnSpc>
              <a:spcBef>
                <a:spcPct val="0"/>
              </a:spcBef>
              <a:buFont typeface="Arial"/>
              <a:buChar char="•"/>
            </a:pPr>
            <a:r>
              <a:rPr lang="en-US" b="true" sz="1800">
                <a:solidFill>
                  <a:srgbClr val="000000"/>
                </a:solidFill>
                <a:latin typeface="Poppins Bold"/>
                <a:ea typeface="Poppins Bold"/>
                <a:cs typeface="Poppins Bold"/>
                <a:sym typeface="Poppins Bold"/>
              </a:rPr>
              <a:t>More crop and disease classes</a:t>
            </a:r>
          </a:p>
          <a:p>
            <a:pPr algn="l">
              <a:lnSpc>
                <a:spcPts val="2520"/>
              </a:lnSpc>
              <a:spcBef>
                <a:spcPct val="0"/>
              </a:spcBef>
            </a:pPr>
          </a:p>
          <a:p>
            <a:pPr algn="l" marL="388620" indent="-194310" lvl="1">
              <a:lnSpc>
                <a:spcPts val="2520"/>
              </a:lnSpc>
              <a:spcBef>
                <a:spcPct val="0"/>
              </a:spcBef>
              <a:buFont typeface="Arial"/>
              <a:buChar char="•"/>
            </a:pPr>
            <a:r>
              <a:rPr lang="en-US" b="true" sz="1800">
                <a:solidFill>
                  <a:srgbClr val="000000"/>
                </a:solidFill>
                <a:latin typeface="Poppins Bold"/>
                <a:ea typeface="Poppins Bold"/>
                <a:cs typeface="Poppins Bold"/>
                <a:sym typeface="Poppins Bold"/>
              </a:rPr>
              <a:t>Field deployment</a:t>
            </a:r>
          </a:p>
          <a:p>
            <a:pPr algn="l">
              <a:lnSpc>
                <a:spcPts val="2520"/>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6FFF6"/>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947727"/>
            <a:ext cx="375891" cy="397532"/>
          </a:xfrm>
          <a:custGeom>
            <a:avLst/>
            <a:gdLst/>
            <a:ahLst/>
            <a:cxnLst/>
            <a:rect r="r" b="b" t="t" l="l"/>
            <a:pathLst>
              <a:path h="397532" w="375891">
                <a:moveTo>
                  <a:pt x="0" y="0"/>
                </a:moveTo>
                <a:lnTo>
                  <a:pt x="375891" y="0"/>
                </a:lnTo>
                <a:lnTo>
                  <a:pt x="375891" y="397532"/>
                </a:lnTo>
                <a:lnTo>
                  <a:pt x="0" y="397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515152" y="3104853"/>
            <a:ext cx="13564277" cy="3556887"/>
            <a:chOff x="0" y="0"/>
            <a:chExt cx="3572484" cy="936793"/>
          </a:xfrm>
        </p:grpSpPr>
        <p:sp>
          <p:nvSpPr>
            <p:cNvPr name="Freeform 4" id="4"/>
            <p:cNvSpPr/>
            <p:nvPr/>
          </p:nvSpPr>
          <p:spPr>
            <a:xfrm flipH="false" flipV="false" rot="0">
              <a:off x="0" y="0"/>
              <a:ext cx="3572484" cy="936793"/>
            </a:xfrm>
            <a:custGeom>
              <a:avLst/>
              <a:gdLst/>
              <a:ahLst/>
              <a:cxnLst/>
              <a:rect r="r" b="b" t="t" l="l"/>
              <a:pathLst>
                <a:path h="936793" w="3572484">
                  <a:moveTo>
                    <a:pt x="0" y="0"/>
                  </a:moveTo>
                  <a:lnTo>
                    <a:pt x="3572484" y="0"/>
                  </a:lnTo>
                  <a:lnTo>
                    <a:pt x="3572484" y="936793"/>
                  </a:lnTo>
                  <a:lnTo>
                    <a:pt x="0" y="936793"/>
                  </a:lnTo>
                  <a:close/>
                </a:path>
              </a:pathLst>
            </a:custGeom>
            <a:solidFill>
              <a:srgbClr val="000000">
                <a:alpha val="0"/>
              </a:srgbClr>
            </a:solidFill>
            <a:ln w="9525" cap="sq">
              <a:solidFill>
                <a:srgbClr val="2C4622"/>
              </a:solidFill>
              <a:prstDash val="solid"/>
              <a:miter/>
            </a:ln>
          </p:spPr>
        </p:sp>
        <p:sp>
          <p:nvSpPr>
            <p:cNvPr name="TextBox 5" id="5"/>
            <p:cNvSpPr txBox="true"/>
            <p:nvPr/>
          </p:nvSpPr>
          <p:spPr>
            <a:xfrm>
              <a:off x="0" y="-57150"/>
              <a:ext cx="3572484" cy="993943"/>
            </a:xfrm>
            <a:prstGeom prst="rect">
              <a:avLst/>
            </a:prstGeom>
          </p:spPr>
          <p:txBody>
            <a:bodyPr anchor="ctr" rtlCol="false" tIns="50800" lIns="50800" bIns="50800" rIns="50800"/>
            <a:lstStyle/>
            <a:p>
              <a:pPr algn="l">
                <a:lnSpc>
                  <a:spcPts val="2519"/>
                </a:lnSpc>
              </a:pPr>
            </a:p>
            <a:p>
              <a:pPr algn="l">
                <a:lnSpc>
                  <a:spcPts val="2239"/>
                </a:lnSpc>
              </a:pPr>
            </a:p>
          </p:txBody>
        </p:sp>
      </p:grpSp>
      <p:sp>
        <p:nvSpPr>
          <p:cNvPr name="Freeform 6" id="6"/>
          <p:cNvSpPr/>
          <p:nvPr/>
        </p:nvSpPr>
        <p:spPr>
          <a:xfrm flipH="false" flipV="false" rot="-4674225">
            <a:off x="8404802" y="1794623"/>
            <a:ext cx="1478396" cy="2663776"/>
          </a:xfrm>
          <a:custGeom>
            <a:avLst/>
            <a:gdLst/>
            <a:ahLst/>
            <a:cxnLst/>
            <a:rect r="r" b="b" t="t" l="l"/>
            <a:pathLst>
              <a:path h="2663776" w="1478396">
                <a:moveTo>
                  <a:pt x="0" y="0"/>
                </a:moveTo>
                <a:lnTo>
                  <a:pt x="1478396" y="0"/>
                </a:lnTo>
                <a:lnTo>
                  <a:pt x="1478396" y="2663776"/>
                </a:lnTo>
                <a:lnTo>
                  <a:pt x="0" y="2663776"/>
                </a:lnTo>
                <a:lnTo>
                  <a:pt x="0" y="0"/>
                </a:lnTo>
                <a:close/>
              </a:path>
            </a:pathLst>
          </a:custGeom>
          <a:blipFill>
            <a:blip r:embed="rId4"/>
            <a:stretch>
              <a:fillRect l="0" t="0" r="0" b="0"/>
            </a:stretch>
          </a:blipFill>
        </p:spPr>
      </p:sp>
      <p:sp>
        <p:nvSpPr>
          <p:cNvPr name="TextBox 7" id="7"/>
          <p:cNvSpPr txBox="true"/>
          <p:nvPr/>
        </p:nvSpPr>
        <p:spPr>
          <a:xfrm rot="0">
            <a:off x="5937766" y="476261"/>
            <a:ext cx="6412468" cy="1566544"/>
          </a:xfrm>
          <a:prstGeom prst="rect">
            <a:avLst/>
          </a:prstGeom>
        </p:spPr>
        <p:txBody>
          <a:bodyPr anchor="t" rtlCol="false" tIns="0" lIns="0" bIns="0" rIns="0">
            <a:spAutoFit/>
          </a:bodyPr>
          <a:lstStyle/>
          <a:p>
            <a:pPr algn="ctr">
              <a:lnSpc>
                <a:spcPts val="12880"/>
              </a:lnSpc>
            </a:pPr>
            <a:r>
              <a:rPr lang="en-US" sz="9200" b="true">
                <a:solidFill>
                  <a:srgbClr val="2C4622"/>
                </a:solidFill>
                <a:latin typeface="Canva Sans Bold"/>
                <a:ea typeface="Canva Sans Bold"/>
                <a:cs typeface="Canva Sans Bold"/>
                <a:sym typeface="Canva Sans Bold"/>
              </a:rPr>
              <a:t>Conclusion</a:t>
            </a:r>
          </a:p>
        </p:txBody>
      </p:sp>
      <p:sp>
        <p:nvSpPr>
          <p:cNvPr name="TextBox 8" id="8"/>
          <p:cNvSpPr txBox="true"/>
          <p:nvPr/>
        </p:nvSpPr>
        <p:spPr>
          <a:xfrm rot="0">
            <a:off x="2851950" y="4156974"/>
            <a:ext cx="12890681" cy="1268730"/>
          </a:xfrm>
          <a:prstGeom prst="rect">
            <a:avLst/>
          </a:prstGeom>
        </p:spPr>
        <p:txBody>
          <a:bodyPr anchor="t" rtlCol="false" tIns="0" lIns="0" bIns="0" rIns="0">
            <a:spAutoFit/>
          </a:bodyPr>
          <a:lstStyle/>
          <a:p>
            <a:pPr algn="l">
              <a:lnSpc>
                <a:spcPts val="2519"/>
              </a:lnSpc>
            </a:pPr>
            <a:r>
              <a:rPr lang="en-US" sz="1799">
                <a:solidFill>
                  <a:srgbClr val="000000"/>
                </a:solidFill>
                <a:latin typeface="Poppins"/>
                <a:ea typeface="Poppins"/>
                <a:cs typeface="Poppins"/>
                <a:sym typeface="Poppins"/>
              </a:rPr>
              <a:t>This project shows how deep learning can be us</a:t>
            </a:r>
            <a:r>
              <a:rPr lang="en-US" sz="1799">
                <a:solidFill>
                  <a:srgbClr val="000000"/>
                </a:solidFill>
                <a:latin typeface="Poppins"/>
                <a:ea typeface="Poppins"/>
                <a:cs typeface="Poppins"/>
                <a:sym typeface="Poppins"/>
              </a:rPr>
              <a:t>ed to help agriculture by detecting plant diseases quickly and accurately. By using the MobileNet model, the syste</a:t>
            </a:r>
            <a:r>
              <a:rPr lang="en-US" sz="1799">
                <a:solidFill>
                  <a:srgbClr val="000000"/>
                </a:solidFill>
                <a:latin typeface="Poppins"/>
                <a:ea typeface="Poppins"/>
                <a:cs typeface="Poppins"/>
                <a:sym typeface="Poppins"/>
              </a:rPr>
              <a:t>m can analyze leaf images and identify diseases at an ear</a:t>
            </a:r>
            <a:r>
              <a:rPr lang="en-US" sz="1799">
                <a:solidFill>
                  <a:srgbClr val="000000"/>
                </a:solidFill>
                <a:latin typeface="Poppins"/>
                <a:ea typeface="Poppins"/>
                <a:cs typeface="Poppins"/>
                <a:sym typeface="Poppins"/>
              </a:rPr>
              <a:t>ly stage. This helps farmers take timely action, reduce crop loss, and improve overall crop health. The approach is efficient, cost-effective, and suitable for real-world agricultural applications.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155921" y="3716198"/>
            <a:ext cx="13141604" cy="6570802"/>
            <a:chOff x="0" y="0"/>
            <a:chExt cx="6350000" cy="3175000"/>
          </a:xfrm>
        </p:grpSpPr>
        <p:sp>
          <p:nvSpPr>
            <p:cNvPr name="Freeform 3" id="3"/>
            <p:cNvSpPr/>
            <p:nvPr/>
          </p:nvSpPr>
          <p:spPr>
            <a:xfrm flipH="false" flipV="false" rot="0">
              <a:off x="0" y="0"/>
              <a:ext cx="6350000" cy="3175000"/>
            </a:xfrm>
            <a:custGeom>
              <a:avLst/>
              <a:gdLst/>
              <a:ahLst/>
              <a:cxnLst/>
              <a:rect r="r" b="b" t="t" l="l"/>
              <a:pathLst>
                <a:path h="3175000" w="6350000">
                  <a:moveTo>
                    <a:pt x="6350000" y="3175000"/>
                  </a:moveTo>
                  <a:lnTo>
                    <a:pt x="0" y="3175000"/>
                  </a:lnTo>
                  <a:cubicBezTo>
                    <a:pt x="0" y="1421498"/>
                    <a:pt x="1421498" y="0"/>
                    <a:pt x="3175000" y="0"/>
                  </a:cubicBezTo>
                  <a:cubicBezTo>
                    <a:pt x="4928502" y="0"/>
                    <a:pt x="6350000" y="1421498"/>
                    <a:pt x="6350000" y="3175000"/>
                  </a:cubicBezTo>
                  <a:close/>
                </a:path>
              </a:pathLst>
            </a:custGeom>
            <a:blipFill>
              <a:blip r:embed="rId2"/>
              <a:stretch>
                <a:fillRect l="0" t="-25000" r="0" b="-25000"/>
              </a:stretch>
            </a:blipFill>
          </p:spPr>
        </p:sp>
      </p:grpSp>
      <p:sp>
        <p:nvSpPr>
          <p:cNvPr name="TextBox 4" id="4"/>
          <p:cNvSpPr txBox="true"/>
          <p:nvPr/>
        </p:nvSpPr>
        <p:spPr>
          <a:xfrm rot="0">
            <a:off x="1571877" y="1688561"/>
            <a:ext cx="9177996" cy="4462572"/>
          </a:xfrm>
          <a:prstGeom prst="rect">
            <a:avLst/>
          </a:prstGeom>
        </p:spPr>
        <p:txBody>
          <a:bodyPr anchor="t" rtlCol="false" tIns="0" lIns="0" bIns="0" rIns="0">
            <a:spAutoFit/>
          </a:bodyPr>
          <a:lstStyle/>
          <a:p>
            <a:pPr algn="l">
              <a:lnSpc>
                <a:spcPts val="16881"/>
              </a:lnSpc>
            </a:pPr>
            <a:r>
              <a:rPr lang="en-US" sz="19183" b="true">
                <a:solidFill>
                  <a:srgbClr val="488E25"/>
                </a:solidFill>
                <a:latin typeface="Century Gothic Paneuropean Bold"/>
                <a:ea typeface="Century Gothic Paneuropean Bold"/>
                <a:cs typeface="Century Gothic Paneuropean Bold"/>
                <a:sym typeface="Century Gothic Paneuropean Bold"/>
              </a:rPr>
              <a:t>Thank You</a:t>
            </a:r>
          </a:p>
        </p:txBody>
      </p:sp>
      <p:sp>
        <p:nvSpPr>
          <p:cNvPr name="Freeform 5" id="5"/>
          <p:cNvSpPr/>
          <p:nvPr/>
        </p:nvSpPr>
        <p:spPr>
          <a:xfrm flipH="false" flipV="false" rot="-4924360">
            <a:off x="7156283" y="719693"/>
            <a:ext cx="1507522" cy="1977079"/>
          </a:xfrm>
          <a:custGeom>
            <a:avLst/>
            <a:gdLst/>
            <a:ahLst/>
            <a:cxnLst/>
            <a:rect r="r" b="b" t="t" l="l"/>
            <a:pathLst>
              <a:path h="1977079" w="1507522">
                <a:moveTo>
                  <a:pt x="0" y="0"/>
                </a:moveTo>
                <a:lnTo>
                  <a:pt x="1507522" y="0"/>
                </a:lnTo>
                <a:lnTo>
                  <a:pt x="1507522" y="1977079"/>
                </a:lnTo>
                <a:lnTo>
                  <a:pt x="0" y="1977079"/>
                </a:lnTo>
                <a:lnTo>
                  <a:pt x="0" y="0"/>
                </a:lnTo>
                <a:close/>
              </a:path>
            </a:pathLst>
          </a:custGeom>
          <a:blipFill>
            <a:blip r:embed="rId3"/>
            <a:stretch>
              <a:fillRect l="0" t="0" r="0" b="0"/>
            </a:stretch>
          </a:blipFill>
        </p:spPr>
      </p:sp>
      <p:sp>
        <p:nvSpPr>
          <p:cNvPr name="Freeform 6" id="6"/>
          <p:cNvSpPr/>
          <p:nvPr/>
        </p:nvSpPr>
        <p:spPr>
          <a:xfrm flipH="false" flipV="false" rot="0">
            <a:off x="1028700" y="947727"/>
            <a:ext cx="375891" cy="397532"/>
          </a:xfrm>
          <a:custGeom>
            <a:avLst/>
            <a:gdLst/>
            <a:ahLst/>
            <a:cxnLst/>
            <a:rect r="r" b="b" t="t" l="l"/>
            <a:pathLst>
              <a:path h="397532" w="375891">
                <a:moveTo>
                  <a:pt x="0" y="0"/>
                </a:moveTo>
                <a:lnTo>
                  <a:pt x="375891" y="0"/>
                </a:lnTo>
                <a:lnTo>
                  <a:pt x="375891" y="397532"/>
                </a:lnTo>
                <a:lnTo>
                  <a:pt x="0" y="3975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FFF6"/>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947727"/>
            <a:ext cx="375891" cy="397532"/>
          </a:xfrm>
          <a:custGeom>
            <a:avLst/>
            <a:gdLst/>
            <a:ahLst/>
            <a:cxnLst/>
            <a:rect r="r" b="b" t="t" l="l"/>
            <a:pathLst>
              <a:path h="397532" w="375891">
                <a:moveTo>
                  <a:pt x="0" y="0"/>
                </a:moveTo>
                <a:lnTo>
                  <a:pt x="375891" y="0"/>
                </a:lnTo>
                <a:lnTo>
                  <a:pt x="375891" y="397532"/>
                </a:lnTo>
                <a:lnTo>
                  <a:pt x="0" y="397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905617" y="3746773"/>
            <a:ext cx="10823195" cy="4618934"/>
            <a:chOff x="0" y="0"/>
            <a:chExt cx="2850553" cy="1216509"/>
          </a:xfrm>
        </p:grpSpPr>
        <p:sp>
          <p:nvSpPr>
            <p:cNvPr name="Freeform 4" id="4"/>
            <p:cNvSpPr/>
            <p:nvPr/>
          </p:nvSpPr>
          <p:spPr>
            <a:xfrm flipH="false" flipV="false" rot="0">
              <a:off x="0" y="0"/>
              <a:ext cx="2850553" cy="1216509"/>
            </a:xfrm>
            <a:custGeom>
              <a:avLst/>
              <a:gdLst/>
              <a:ahLst/>
              <a:cxnLst/>
              <a:rect r="r" b="b" t="t" l="l"/>
              <a:pathLst>
                <a:path h="1216509" w="2850553">
                  <a:moveTo>
                    <a:pt x="0" y="0"/>
                  </a:moveTo>
                  <a:lnTo>
                    <a:pt x="2850553" y="0"/>
                  </a:lnTo>
                  <a:lnTo>
                    <a:pt x="2850553" y="1216509"/>
                  </a:lnTo>
                  <a:lnTo>
                    <a:pt x="0" y="1216509"/>
                  </a:lnTo>
                  <a:close/>
                </a:path>
              </a:pathLst>
            </a:custGeom>
            <a:solidFill>
              <a:srgbClr val="000000">
                <a:alpha val="0"/>
              </a:srgbClr>
            </a:solidFill>
            <a:ln w="9525" cap="sq">
              <a:solidFill>
                <a:srgbClr val="2C4622"/>
              </a:solidFill>
              <a:prstDash val="solid"/>
              <a:miter/>
            </a:ln>
          </p:spPr>
        </p:sp>
        <p:sp>
          <p:nvSpPr>
            <p:cNvPr name="TextBox 5" id="5"/>
            <p:cNvSpPr txBox="true"/>
            <p:nvPr/>
          </p:nvSpPr>
          <p:spPr>
            <a:xfrm>
              <a:off x="0" y="-47625"/>
              <a:ext cx="2850553" cy="1264134"/>
            </a:xfrm>
            <a:prstGeom prst="rect">
              <a:avLst/>
            </a:prstGeom>
          </p:spPr>
          <p:txBody>
            <a:bodyPr anchor="ctr" rtlCol="false" tIns="50800" lIns="50800" bIns="50800" rIns="50800"/>
            <a:lstStyle/>
            <a:p>
              <a:pPr algn="ctr">
                <a:lnSpc>
                  <a:spcPts val="2239"/>
                </a:lnSpc>
              </a:pPr>
            </a:p>
          </p:txBody>
        </p:sp>
      </p:grpSp>
      <p:sp>
        <p:nvSpPr>
          <p:cNvPr name="TextBox 6" id="6"/>
          <p:cNvSpPr txBox="true"/>
          <p:nvPr/>
        </p:nvSpPr>
        <p:spPr>
          <a:xfrm rot="0">
            <a:off x="4878855" y="1289335"/>
            <a:ext cx="8887654" cy="1207093"/>
          </a:xfrm>
          <a:prstGeom prst="rect">
            <a:avLst/>
          </a:prstGeom>
        </p:spPr>
        <p:txBody>
          <a:bodyPr anchor="t" rtlCol="false" tIns="0" lIns="0" bIns="0" rIns="0">
            <a:spAutoFit/>
          </a:bodyPr>
          <a:lstStyle/>
          <a:p>
            <a:pPr algn="l">
              <a:lnSpc>
                <a:spcPts val="8332"/>
              </a:lnSpc>
            </a:pPr>
            <a:r>
              <a:rPr lang="en-US" sz="8864" b="true">
                <a:solidFill>
                  <a:srgbClr val="2C4622"/>
                </a:solidFill>
                <a:latin typeface="Poppins Bold"/>
                <a:ea typeface="Poppins Bold"/>
                <a:cs typeface="Poppins Bold"/>
                <a:sym typeface="Poppins Bold"/>
              </a:rPr>
              <a:t>INTRODUCTION</a:t>
            </a:r>
          </a:p>
        </p:txBody>
      </p:sp>
      <p:sp>
        <p:nvSpPr>
          <p:cNvPr name="TextBox 7" id="7"/>
          <p:cNvSpPr txBox="true"/>
          <p:nvPr/>
        </p:nvSpPr>
        <p:spPr>
          <a:xfrm rot="0">
            <a:off x="5414447" y="4667690"/>
            <a:ext cx="7700311" cy="2656415"/>
          </a:xfrm>
          <a:prstGeom prst="rect">
            <a:avLst/>
          </a:prstGeom>
        </p:spPr>
        <p:txBody>
          <a:bodyPr anchor="t" rtlCol="false" tIns="0" lIns="0" bIns="0" rIns="0">
            <a:spAutoFit/>
          </a:bodyPr>
          <a:lstStyle/>
          <a:p>
            <a:pPr algn="l">
              <a:lnSpc>
                <a:spcPts val="2683"/>
              </a:lnSpc>
              <a:spcBef>
                <a:spcPct val="0"/>
              </a:spcBef>
            </a:pPr>
            <a:r>
              <a:rPr lang="en-US" sz="1916">
                <a:solidFill>
                  <a:srgbClr val="2C4622"/>
                </a:solidFill>
                <a:latin typeface="Canva Sans"/>
                <a:ea typeface="Canva Sans"/>
                <a:cs typeface="Canva Sans"/>
                <a:sym typeface="Canva Sans"/>
              </a:rPr>
              <a:t>Every year, many crops are damaged because diseases are not identified correctly or on time, which causes financial loss for farmers. T</a:t>
            </a:r>
            <a:r>
              <a:rPr lang="en-US" sz="1916">
                <a:solidFill>
                  <a:srgbClr val="2C4622"/>
                </a:solidFill>
                <a:latin typeface="Canva Sans"/>
                <a:ea typeface="Canva Sans"/>
                <a:cs typeface="Canva Sans"/>
                <a:sym typeface="Canva Sans"/>
              </a:rPr>
              <a:t>o solve this problem, we have developed a Plant Disease Prediction System that can detect crop diseases quickly and accurately. This system helps farmers identify diseases early, get solution, suggested pesticide and use chatbot for more information which help the users to take the right actions, and reduce their losses.</a:t>
            </a:r>
          </a:p>
        </p:txBody>
      </p:sp>
      <p:sp>
        <p:nvSpPr>
          <p:cNvPr name="Freeform 8" id="8"/>
          <p:cNvSpPr/>
          <p:nvPr/>
        </p:nvSpPr>
        <p:spPr>
          <a:xfrm flipH="false" flipV="false" rot="-7355836">
            <a:off x="8171581" y="2687760"/>
            <a:ext cx="2302202" cy="2118026"/>
          </a:xfrm>
          <a:custGeom>
            <a:avLst/>
            <a:gdLst/>
            <a:ahLst/>
            <a:cxnLst/>
            <a:rect r="r" b="b" t="t" l="l"/>
            <a:pathLst>
              <a:path h="2118026" w="2302202">
                <a:moveTo>
                  <a:pt x="0" y="0"/>
                </a:moveTo>
                <a:lnTo>
                  <a:pt x="2302203" y="0"/>
                </a:lnTo>
                <a:lnTo>
                  <a:pt x="2302203" y="2118026"/>
                </a:lnTo>
                <a:lnTo>
                  <a:pt x="0" y="2118026"/>
                </a:lnTo>
                <a:lnTo>
                  <a:pt x="0" y="0"/>
                </a:lnTo>
                <a:close/>
              </a:path>
            </a:pathLst>
          </a:custGeom>
          <a:blipFill>
            <a:blip r:embed="rId4"/>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6FFF6"/>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947727"/>
            <a:ext cx="375891" cy="397532"/>
          </a:xfrm>
          <a:custGeom>
            <a:avLst/>
            <a:gdLst/>
            <a:ahLst/>
            <a:cxnLst/>
            <a:rect r="r" b="b" t="t" l="l"/>
            <a:pathLst>
              <a:path h="397532" w="375891">
                <a:moveTo>
                  <a:pt x="0" y="0"/>
                </a:moveTo>
                <a:lnTo>
                  <a:pt x="375891" y="0"/>
                </a:lnTo>
                <a:lnTo>
                  <a:pt x="375891" y="397532"/>
                </a:lnTo>
                <a:lnTo>
                  <a:pt x="0" y="397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919976" y="2816487"/>
            <a:ext cx="11661457" cy="4287388"/>
            <a:chOff x="0" y="0"/>
            <a:chExt cx="3071330" cy="1129189"/>
          </a:xfrm>
        </p:grpSpPr>
        <p:sp>
          <p:nvSpPr>
            <p:cNvPr name="Freeform 4" id="4"/>
            <p:cNvSpPr/>
            <p:nvPr/>
          </p:nvSpPr>
          <p:spPr>
            <a:xfrm flipH="false" flipV="false" rot="0">
              <a:off x="0" y="0"/>
              <a:ext cx="3071330" cy="1129189"/>
            </a:xfrm>
            <a:custGeom>
              <a:avLst/>
              <a:gdLst/>
              <a:ahLst/>
              <a:cxnLst/>
              <a:rect r="r" b="b" t="t" l="l"/>
              <a:pathLst>
                <a:path h="1129189" w="3071330">
                  <a:moveTo>
                    <a:pt x="0" y="0"/>
                  </a:moveTo>
                  <a:lnTo>
                    <a:pt x="3071330" y="0"/>
                  </a:lnTo>
                  <a:lnTo>
                    <a:pt x="3071330" y="1129189"/>
                  </a:lnTo>
                  <a:lnTo>
                    <a:pt x="0" y="1129189"/>
                  </a:lnTo>
                  <a:close/>
                </a:path>
              </a:pathLst>
            </a:custGeom>
            <a:solidFill>
              <a:srgbClr val="000000">
                <a:alpha val="0"/>
              </a:srgbClr>
            </a:solidFill>
            <a:ln w="9525" cap="sq">
              <a:solidFill>
                <a:srgbClr val="2C4622"/>
              </a:solidFill>
              <a:prstDash val="solid"/>
              <a:miter/>
            </a:ln>
          </p:spPr>
        </p:sp>
        <p:sp>
          <p:nvSpPr>
            <p:cNvPr name="TextBox 5" id="5"/>
            <p:cNvSpPr txBox="true"/>
            <p:nvPr/>
          </p:nvSpPr>
          <p:spPr>
            <a:xfrm>
              <a:off x="0" y="-47625"/>
              <a:ext cx="3071330" cy="1176814"/>
            </a:xfrm>
            <a:prstGeom prst="rect">
              <a:avLst/>
            </a:prstGeom>
          </p:spPr>
          <p:txBody>
            <a:bodyPr anchor="ctr" rtlCol="false" tIns="50800" lIns="50800" bIns="50800" rIns="50800"/>
            <a:lstStyle/>
            <a:p>
              <a:pPr algn="ctr">
                <a:lnSpc>
                  <a:spcPts val="2239"/>
                </a:lnSpc>
              </a:pPr>
            </a:p>
          </p:txBody>
        </p:sp>
      </p:grpSp>
      <p:sp>
        <p:nvSpPr>
          <p:cNvPr name="TextBox 6" id="6"/>
          <p:cNvSpPr txBox="true"/>
          <p:nvPr/>
        </p:nvSpPr>
        <p:spPr>
          <a:xfrm rot="0">
            <a:off x="5922079" y="381809"/>
            <a:ext cx="7930628" cy="2069775"/>
          </a:xfrm>
          <a:prstGeom prst="rect">
            <a:avLst/>
          </a:prstGeom>
        </p:spPr>
        <p:txBody>
          <a:bodyPr anchor="t" rtlCol="false" tIns="0" lIns="0" bIns="0" rIns="0">
            <a:spAutoFit/>
          </a:bodyPr>
          <a:lstStyle/>
          <a:p>
            <a:pPr algn="l">
              <a:lnSpc>
                <a:spcPts val="8660"/>
              </a:lnSpc>
            </a:pPr>
            <a:r>
              <a:rPr lang="en-US" sz="9213" b="true">
                <a:solidFill>
                  <a:srgbClr val="2C4622"/>
                </a:solidFill>
                <a:latin typeface="Poppins Bold"/>
                <a:ea typeface="Poppins Bold"/>
                <a:cs typeface="Poppins Bold"/>
                <a:sym typeface="Poppins Bold"/>
              </a:rPr>
              <a:t>MOTIVATION</a:t>
            </a:r>
          </a:p>
          <a:p>
            <a:pPr algn="l">
              <a:lnSpc>
                <a:spcPts val="6686"/>
              </a:lnSpc>
            </a:pPr>
          </a:p>
        </p:txBody>
      </p:sp>
      <p:sp>
        <p:nvSpPr>
          <p:cNvPr name="TextBox 7" id="7"/>
          <p:cNvSpPr txBox="true"/>
          <p:nvPr/>
        </p:nvSpPr>
        <p:spPr>
          <a:xfrm rot="0">
            <a:off x="4399053" y="3720027"/>
            <a:ext cx="11432498" cy="2497454"/>
          </a:xfrm>
          <a:prstGeom prst="rect">
            <a:avLst/>
          </a:prstGeom>
        </p:spPr>
        <p:txBody>
          <a:bodyPr anchor="t" rtlCol="false" tIns="0" lIns="0" bIns="0" rIns="0">
            <a:spAutoFit/>
          </a:bodyPr>
          <a:lstStyle/>
          <a:p>
            <a:pPr algn="just">
              <a:lnSpc>
                <a:spcPts val="2520"/>
              </a:lnSpc>
            </a:pPr>
            <a:r>
              <a:rPr lang="en-US" sz="1800" b="true">
                <a:solidFill>
                  <a:srgbClr val="2C4622"/>
                </a:solidFill>
                <a:latin typeface="Canva Sans Bold"/>
                <a:ea typeface="Canva Sans Bold"/>
                <a:cs typeface="Canva Sans Bold"/>
                <a:sym typeface="Canva Sans Bold"/>
              </a:rPr>
              <a:t>Plant </a:t>
            </a:r>
            <a:r>
              <a:rPr lang="en-US" b="true" sz="1800">
                <a:solidFill>
                  <a:srgbClr val="2C4622"/>
                </a:solidFill>
                <a:latin typeface="Canva Sans Bold"/>
                <a:ea typeface="Canva Sans Bold"/>
                <a:cs typeface="Canva Sans Bold"/>
                <a:sym typeface="Canva Sans Bold"/>
              </a:rPr>
              <a:t>diseases cause huge crop losses worldwide.</a:t>
            </a:r>
          </a:p>
          <a:p>
            <a:pPr algn="just">
              <a:lnSpc>
                <a:spcPts val="2520"/>
              </a:lnSpc>
            </a:pPr>
          </a:p>
          <a:p>
            <a:pPr algn="just">
              <a:lnSpc>
                <a:spcPts val="2520"/>
              </a:lnSpc>
            </a:pPr>
            <a:r>
              <a:rPr lang="en-US" b="true" sz="1800">
                <a:solidFill>
                  <a:srgbClr val="2C4622"/>
                </a:solidFill>
                <a:latin typeface="Canva Sans Bold"/>
                <a:ea typeface="Canva Sans Bold"/>
                <a:cs typeface="Canva Sans Bold"/>
                <a:sym typeface="Canva Sans Bold"/>
              </a:rPr>
              <a:t>Early detection helps farmers save crops and improve yield.</a:t>
            </a:r>
          </a:p>
          <a:p>
            <a:pPr algn="just">
              <a:lnSpc>
                <a:spcPts val="2520"/>
              </a:lnSpc>
            </a:pPr>
          </a:p>
          <a:p>
            <a:pPr algn="just">
              <a:lnSpc>
                <a:spcPts val="2520"/>
              </a:lnSpc>
            </a:pPr>
            <a:r>
              <a:rPr lang="en-US" b="true" sz="1800">
                <a:solidFill>
                  <a:srgbClr val="2C4622"/>
                </a:solidFill>
                <a:latin typeface="Canva Sans Bold"/>
                <a:ea typeface="Canva Sans Bold"/>
                <a:cs typeface="Canva Sans Bold"/>
                <a:sym typeface="Canva Sans Bold"/>
              </a:rPr>
              <a:t>Manual inspection is slow and error-prone, AI can assist efficiently.</a:t>
            </a:r>
          </a:p>
          <a:p>
            <a:pPr algn="just">
              <a:lnSpc>
                <a:spcPts val="2520"/>
              </a:lnSpc>
            </a:pPr>
          </a:p>
          <a:p>
            <a:pPr algn="just">
              <a:lnSpc>
                <a:spcPts val="2520"/>
              </a:lnSpc>
            </a:pPr>
            <a:r>
              <a:rPr lang="en-US" b="true" sz="1800">
                <a:solidFill>
                  <a:srgbClr val="2C4622"/>
                </a:solidFill>
                <a:latin typeface="Canva Sans Bold"/>
                <a:ea typeface="Canva Sans Bold"/>
                <a:cs typeface="Canva Sans Bold"/>
                <a:sym typeface="Canva Sans Bold"/>
              </a:rPr>
              <a:t>Users will be suggested right pesticide where sometime manually suggested wrong. </a:t>
            </a:r>
          </a:p>
          <a:p>
            <a:pPr algn="just">
              <a:lnSpc>
                <a:spcPts val="2520"/>
              </a:lnSpc>
            </a:pPr>
          </a:p>
        </p:txBody>
      </p:sp>
      <p:sp>
        <p:nvSpPr>
          <p:cNvPr name="Freeform 8" id="8"/>
          <p:cNvSpPr/>
          <p:nvPr/>
        </p:nvSpPr>
        <p:spPr>
          <a:xfrm flipH="false" flipV="false" rot="-4674225">
            <a:off x="8011507" y="1484599"/>
            <a:ext cx="1478396" cy="2663776"/>
          </a:xfrm>
          <a:custGeom>
            <a:avLst/>
            <a:gdLst/>
            <a:ahLst/>
            <a:cxnLst/>
            <a:rect r="r" b="b" t="t" l="l"/>
            <a:pathLst>
              <a:path h="2663776" w="1478396">
                <a:moveTo>
                  <a:pt x="0" y="0"/>
                </a:moveTo>
                <a:lnTo>
                  <a:pt x="1478396" y="0"/>
                </a:lnTo>
                <a:lnTo>
                  <a:pt x="1478396" y="2663777"/>
                </a:lnTo>
                <a:lnTo>
                  <a:pt x="0" y="2663777"/>
                </a:lnTo>
                <a:lnTo>
                  <a:pt x="0" y="0"/>
                </a:lnTo>
                <a:close/>
              </a:path>
            </a:pathLst>
          </a:custGeom>
          <a:blipFill>
            <a:blip r:embed="rId4"/>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6FFF6"/>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947727"/>
            <a:ext cx="375891" cy="397532"/>
          </a:xfrm>
          <a:custGeom>
            <a:avLst/>
            <a:gdLst/>
            <a:ahLst/>
            <a:cxnLst/>
            <a:rect r="r" b="b" t="t" l="l"/>
            <a:pathLst>
              <a:path h="397532" w="375891">
                <a:moveTo>
                  <a:pt x="0" y="0"/>
                </a:moveTo>
                <a:lnTo>
                  <a:pt x="375891" y="0"/>
                </a:lnTo>
                <a:lnTo>
                  <a:pt x="375891" y="397532"/>
                </a:lnTo>
                <a:lnTo>
                  <a:pt x="0" y="397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205717" y="2154056"/>
            <a:ext cx="13876567" cy="7772609"/>
            <a:chOff x="0" y="0"/>
            <a:chExt cx="3654734" cy="2047107"/>
          </a:xfrm>
        </p:grpSpPr>
        <p:sp>
          <p:nvSpPr>
            <p:cNvPr name="Freeform 4" id="4"/>
            <p:cNvSpPr/>
            <p:nvPr/>
          </p:nvSpPr>
          <p:spPr>
            <a:xfrm flipH="false" flipV="false" rot="0">
              <a:off x="0" y="0"/>
              <a:ext cx="3654734" cy="2047107"/>
            </a:xfrm>
            <a:custGeom>
              <a:avLst/>
              <a:gdLst/>
              <a:ahLst/>
              <a:cxnLst/>
              <a:rect r="r" b="b" t="t" l="l"/>
              <a:pathLst>
                <a:path h="2047107" w="3654734">
                  <a:moveTo>
                    <a:pt x="0" y="0"/>
                  </a:moveTo>
                  <a:lnTo>
                    <a:pt x="3654734" y="0"/>
                  </a:lnTo>
                  <a:lnTo>
                    <a:pt x="3654734" y="2047107"/>
                  </a:lnTo>
                  <a:lnTo>
                    <a:pt x="0" y="2047107"/>
                  </a:lnTo>
                  <a:close/>
                </a:path>
              </a:pathLst>
            </a:custGeom>
            <a:solidFill>
              <a:srgbClr val="000000">
                <a:alpha val="0"/>
              </a:srgbClr>
            </a:solidFill>
            <a:ln w="9525" cap="sq">
              <a:solidFill>
                <a:srgbClr val="2C4622"/>
              </a:solidFill>
              <a:prstDash val="solid"/>
              <a:miter/>
            </a:ln>
          </p:spPr>
        </p:sp>
        <p:sp>
          <p:nvSpPr>
            <p:cNvPr name="TextBox 5" id="5"/>
            <p:cNvSpPr txBox="true"/>
            <p:nvPr/>
          </p:nvSpPr>
          <p:spPr>
            <a:xfrm>
              <a:off x="0" y="-57150"/>
              <a:ext cx="3654734" cy="2104257"/>
            </a:xfrm>
            <a:prstGeom prst="rect">
              <a:avLst/>
            </a:prstGeom>
          </p:spPr>
          <p:txBody>
            <a:bodyPr anchor="ctr" rtlCol="false" tIns="50800" lIns="50800" bIns="50800" rIns="50800"/>
            <a:lstStyle/>
            <a:p>
              <a:pPr algn="ctr">
                <a:lnSpc>
                  <a:spcPts val="2519"/>
                </a:lnSpc>
              </a:pPr>
            </a:p>
          </p:txBody>
        </p:sp>
      </p:grpSp>
      <p:sp>
        <p:nvSpPr>
          <p:cNvPr name="TextBox 6" id="6"/>
          <p:cNvSpPr txBox="true"/>
          <p:nvPr/>
        </p:nvSpPr>
        <p:spPr>
          <a:xfrm rot="0">
            <a:off x="4259699" y="159703"/>
            <a:ext cx="9768603" cy="1566544"/>
          </a:xfrm>
          <a:prstGeom prst="rect">
            <a:avLst/>
          </a:prstGeom>
        </p:spPr>
        <p:txBody>
          <a:bodyPr anchor="t" rtlCol="false" tIns="0" lIns="0" bIns="0" rIns="0">
            <a:spAutoFit/>
          </a:bodyPr>
          <a:lstStyle/>
          <a:p>
            <a:pPr algn="ctr">
              <a:lnSpc>
                <a:spcPts val="12880"/>
              </a:lnSpc>
            </a:pPr>
            <a:r>
              <a:rPr lang="en-US" sz="9200" b="true">
                <a:solidFill>
                  <a:srgbClr val="2C4622"/>
                </a:solidFill>
                <a:latin typeface="Canva Sans Bold"/>
                <a:ea typeface="Canva Sans Bold"/>
                <a:cs typeface="Canva Sans Bold"/>
                <a:sym typeface="Canva Sans Bold"/>
              </a:rPr>
              <a:t>Project</a:t>
            </a:r>
            <a:r>
              <a:rPr lang="en-US" b="true" sz="9200">
                <a:solidFill>
                  <a:srgbClr val="2C4622"/>
                </a:solidFill>
                <a:latin typeface="Canva Sans Bold"/>
                <a:ea typeface="Canva Sans Bold"/>
                <a:cs typeface="Canva Sans Bold"/>
                <a:sym typeface="Canva Sans Bold"/>
              </a:rPr>
              <a:t> Overview</a:t>
            </a:r>
          </a:p>
        </p:txBody>
      </p:sp>
      <p:sp>
        <p:nvSpPr>
          <p:cNvPr name="TextBox 7" id="7"/>
          <p:cNvSpPr txBox="true"/>
          <p:nvPr/>
        </p:nvSpPr>
        <p:spPr>
          <a:xfrm rot="0">
            <a:off x="4024971" y="4423754"/>
            <a:ext cx="9823111" cy="5502910"/>
          </a:xfrm>
          <a:prstGeom prst="rect">
            <a:avLst/>
          </a:prstGeom>
        </p:spPr>
        <p:txBody>
          <a:bodyPr anchor="t" rtlCol="false" tIns="0" lIns="0" bIns="0" rIns="0">
            <a:spAutoFit/>
          </a:bodyPr>
          <a:lstStyle/>
          <a:p>
            <a:pPr algn="l">
              <a:lnSpc>
                <a:spcPts val="2239"/>
              </a:lnSpc>
              <a:spcBef>
                <a:spcPct val="0"/>
              </a:spcBef>
            </a:pPr>
          </a:p>
          <a:p>
            <a:pPr algn="l">
              <a:lnSpc>
                <a:spcPts val="2659"/>
              </a:lnSpc>
              <a:spcBef>
                <a:spcPct val="0"/>
              </a:spcBef>
            </a:pPr>
            <a:r>
              <a:rPr lang="en-US" b="true" sz="1899">
                <a:solidFill>
                  <a:srgbClr val="2C4622"/>
                </a:solidFill>
                <a:latin typeface="Poppins Bold"/>
                <a:ea typeface="Poppins Bold"/>
                <a:cs typeface="Poppins Bold"/>
                <a:sym typeface="Poppins Bold"/>
              </a:rPr>
              <a:t>Programming Language</a:t>
            </a:r>
            <a:r>
              <a:rPr lang="en-US" sz="1899">
                <a:solidFill>
                  <a:srgbClr val="2C4622"/>
                </a:solidFill>
                <a:latin typeface="Poppins"/>
                <a:ea typeface="Poppins"/>
                <a:cs typeface="Poppins"/>
                <a:sym typeface="Poppins"/>
              </a:rPr>
              <a:t>: Python</a:t>
            </a:r>
          </a:p>
          <a:p>
            <a:pPr algn="l">
              <a:lnSpc>
                <a:spcPts val="2659"/>
              </a:lnSpc>
              <a:spcBef>
                <a:spcPct val="0"/>
              </a:spcBef>
            </a:pPr>
          </a:p>
          <a:p>
            <a:pPr algn="l">
              <a:lnSpc>
                <a:spcPts val="2659"/>
              </a:lnSpc>
              <a:spcBef>
                <a:spcPct val="0"/>
              </a:spcBef>
            </a:pPr>
            <a:r>
              <a:rPr lang="en-US" b="true" sz="1899">
                <a:solidFill>
                  <a:srgbClr val="2C4622"/>
                </a:solidFill>
                <a:latin typeface="Poppins Bold"/>
                <a:ea typeface="Poppins Bold"/>
                <a:cs typeface="Poppins Bold"/>
                <a:sym typeface="Poppins Bold"/>
              </a:rPr>
              <a:t>Deep Learning &amp; Machine Learning: </a:t>
            </a:r>
            <a:r>
              <a:rPr lang="en-US" sz="1899">
                <a:solidFill>
                  <a:srgbClr val="2C4622"/>
                </a:solidFill>
                <a:latin typeface="Poppins"/>
                <a:ea typeface="Poppins"/>
                <a:cs typeface="Poppins"/>
                <a:sym typeface="Poppins"/>
              </a:rPr>
              <a:t>TensorFlow / Keras ,</a:t>
            </a:r>
          </a:p>
          <a:p>
            <a:pPr algn="l">
              <a:lnSpc>
                <a:spcPts val="2659"/>
              </a:lnSpc>
              <a:spcBef>
                <a:spcPct val="0"/>
              </a:spcBef>
            </a:pPr>
            <a:r>
              <a:rPr lang="en-US" sz="1899">
                <a:solidFill>
                  <a:srgbClr val="2C4622"/>
                </a:solidFill>
                <a:latin typeface="Poppins"/>
                <a:ea typeface="Poppins"/>
                <a:cs typeface="Poppins"/>
                <a:sym typeface="Poppins"/>
              </a:rPr>
              <a:t>MobileNetV2 (Transfer Learning)</a:t>
            </a:r>
          </a:p>
          <a:p>
            <a:pPr algn="l">
              <a:lnSpc>
                <a:spcPts val="2659"/>
              </a:lnSpc>
              <a:spcBef>
                <a:spcPct val="0"/>
              </a:spcBef>
            </a:pPr>
          </a:p>
          <a:p>
            <a:pPr algn="l">
              <a:lnSpc>
                <a:spcPts val="2659"/>
              </a:lnSpc>
              <a:spcBef>
                <a:spcPct val="0"/>
              </a:spcBef>
            </a:pPr>
            <a:r>
              <a:rPr lang="en-US" b="true" sz="1899">
                <a:solidFill>
                  <a:srgbClr val="2C4622"/>
                </a:solidFill>
                <a:latin typeface="Poppins Bold"/>
                <a:ea typeface="Poppins Bold"/>
                <a:cs typeface="Poppins Bold"/>
                <a:sym typeface="Poppins Bold"/>
              </a:rPr>
              <a:t> Image Processing: </a:t>
            </a:r>
            <a:r>
              <a:rPr lang="en-US" sz="1899">
                <a:solidFill>
                  <a:srgbClr val="2C4622"/>
                </a:solidFill>
                <a:latin typeface="Poppins"/>
                <a:ea typeface="Poppins"/>
                <a:cs typeface="Poppins"/>
                <a:sym typeface="Poppins"/>
              </a:rPr>
              <a:t>OpenCV, PIL (Python Imaging Library)</a:t>
            </a:r>
          </a:p>
          <a:p>
            <a:pPr algn="l">
              <a:lnSpc>
                <a:spcPts val="2659"/>
              </a:lnSpc>
              <a:spcBef>
                <a:spcPct val="0"/>
              </a:spcBef>
            </a:pPr>
          </a:p>
          <a:p>
            <a:pPr algn="l">
              <a:lnSpc>
                <a:spcPts val="2659"/>
              </a:lnSpc>
              <a:spcBef>
                <a:spcPct val="0"/>
              </a:spcBef>
            </a:pPr>
            <a:r>
              <a:rPr lang="en-US" b="true" sz="1899">
                <a:solidFill>
                  <a:srgbClr val="2C4622"/>
                </a:solidFill>
                <a:latin typeface="Poppins Bold"/>
                <a:ea typeface="Poppins Bold"/>
                <a:cs typeface="Poppins Bold"/>
                <a:sym typeface="Poppins Bold"/>
              </a:rPr>
              <a:t>Web Application Framework: </a:t>
            </a:r>
            <a:r>
              <a:rPr lang="en-US" sz="1899">
                <a:solidFill>
                  <a:srgbClr val="2C4622"/>
                </a:solidFill>
                <a:latin typeface="Poppins"/>
                <a:ea typeface="Poppins"/>
                <a:cs typeface="Poppins"/>
                <a:sym typeface="Poppins"/>
              </a:rPr>
              <a:t>Streamlit</a:t>
            </a:r>
          </a:p>
          <a:p>
            <a:pPr algn="l">
              <a:lnSpc>
                <a:spcPts val="2659"/>
              </a:lnSpc>
              <a:spcBef>
                <a:spcPct val="0"/>
              </a:spcBef>
            </a:pPr>
          </a:p>
          <a:p>
            <a:pPr algn="l">
              <a:lnSpc>
                <a:spcPts val="2659"/>
              </a:lnSpc>
              <a:spcBef>
                <a:spcPct val="0"/>
              </a:spcBef>
            </a:pPr>
            <a:r>
              <a:rPr lang="en-US" b="true" sz="1899">
                <a:solidFill>
                  <a:srgbClr val="2C4622"/>
                </a:solidFill>
                <a:latin typeface="Poppins Bold"/>
                <a:ea typeface="Poppins Bold"/>
                <a:cs typeface="Poppins Bold"/>
                <a:sym typeface="Poppins Bold"/>
              </a:rPr>
              <a:t>Data Handling &amp; Utilities: </a:t>
            </a:r>
            <a:r>
              <a:rPr lang="en-US" sz="1899">
                <a:solidFill>
                  <a:srgbClr val="2C4622"/>
                </a:solidFill>
                <a:latin typeface="Poppins"/>
                <a:ea typeface="Poppins"/>
                <a:cs typeface="Poppins"/>
                <a:sym typeface="Poppins"/>
              </a:rPr>
              <a:t>NumPy, Pandas, JSON, OS module</a:t>
            </a:r>
          </a:p>
          <a:p>
            <a:pPr algn="l">
              <a:lnSpc>
                <a:spcPts val="2659"/>
              </a:lnSpc>
              <a:spcBef>
                <a:spcPct val="0"/>
              </a:spcBef>
            </a:pPr>
          </a:p>
          <a:p>
            <a:pPr algn="l">
              <a:lnSpc>
                <a:spcPts val="2659"/>
              </a:lnSpc>
              <a:spcBef>
                <a:spcPct val="0"/>
              </a:spcBef>
            </a:pPr>
            <a:r>
              <a:rPr lang="en-US" b="true" sz="1899">
                <a:solidFill>
                  <a:srgbClr val="2C4622"/>
                </a:solidFill>
                <a:latin typeface="Poppins Bold"/>
                <a:ea typeface="Poppins Bold"/>
                <a:cs typeface="Poppins Bold"/>
                <a:sym typeface="Poppins Bold"/>
              </a:rPr>
              <a:t>AI Integration: </a:t>
            </a:r>
            <a:r>
              <a:rPr lang="en-US" sz="1899">
                <a:solidFill>
                  <a:srgbClr val="2C4622"/>
                </a:solidFill>
                <a:latin typeface="Poppins"/>
                <a:ea typeface="Poppins"/>
                <a:cs typeface="Poppins"/>
                <a:sym typeface="Poppins"/>
              </a:rPr>
              <a:t>Google Generative AI (Gemini API)</a:t>
            </a:r>
          </a:p>
          <a:p>
            <a:pPr algn="l">
              <a:lnSpc>
                <a:spcPts val="2659"/>
              </a:lnSpc>
              <a:spcBef>
                <a:spcPct val="0"/>
              </a:spcBef>
            </a:pPr>
          </a:p>
          <a:p>
            <a:pPr algn="l">
              <a:lnSpc>
                <a:spcPts val="2659"/>
              </a:lnSpc>
              <a:spcBef>
                <a:spcPct val="0"/>
              </a:spcBef>
            </a:pPr>
            <a:r>
              <a:rPr lang="en-US" b="true" sz="1899">
                <a:solidFill>
                  <a:srgbClr val="2C4622"/>
                </a:solidFill>
                <a:latin typeface="Poppins Bold"/>
                <a:ea typeface="Poppins Bold"/>
                <a:cs typeface="Poppins Bold"/>
                <a:sym typeface="Poppins Bold"/>
              </a:rPr>
              <a:t>Others: </a:t>
            </a:r>
            <a:r>
              <a:rPr lang="en-US" sz="1899">
                <a:solidFill>
                  <a:srgbClr val="2C4622"/>
                </a:solidFill>
                <a:latin typeface="Poppins"/>
                <a:ea typeface="Poppins"/>
                <a:cs typeface="Poppins"/>
                <a:sym typeface="Poppins"/>
              </a:rPr>
              <a:t>DateTime (for logging predictions)</a:t>
            </a:r>
          </a:p>
          <a:p>
            <a:pPr algn="l">
              <a:lnSpc>
                <a:spcPts val="2239"/>
              </a:lnSpc>
              <a:spcBef>
                <a:spcPct val="0"/>
              </a:spcBef>
            </a:pPr>
          </a:p>
          <a:p>
            <a:pPr algn="l">
              <a:lnSpc>
                <a:spcPts val="2239"/>
              </a:lnSpc>
              <a:spcBef>
                <a:spcPct val="0"/>
              </a:spcBef>
            </a:pPr>
          </a:p>
        </p:txBody>
      </p:sp>
      <p:sp>
        <p:nvSpPr>
          <p:cNvPr name="TextBox 8" id="8"/>
          <p:cNvSpPr txBox="true"/>
          <p:nvPr/>
        </p:nvSpPr>
        <p:spPr>
          <a:xfrm rot="0">
            <a:off x="3741685" y="2871833"/>
            <a:ext cx="11805242" cy="611505"/>
          </a:xfrm>
          <a:prstGeom prst="rect">
            <a:avLst/>
          </a:prstGeom>
        </p:spPr>
        <p:txBody>
          <a:bodyPr anchor="t" rtlCol="false" tIns="0" lIns="0" bIns="0" rIns="0">
            <a:spAutoFit/>
          </a:bodyPr>
          <a:lstStyle/>
          <a:p>
            <a:pPr algn="l">
              <a:lnSpc>
                <a:spcPts val="2520"/>
              </a:lnSpc>
              <a:spcBef>
                <a:spcPct val="0"/>
              </a:spcBef>
            </a:pPr>
            <a:r>
              <a:rPr lang="en-US" sz="1800">
                <a:solidFill>
                  <a:srgbClr val="2C4622"/>
                </a:solidFill>
                <a:latin typeface="Canva Sans"/>
                <a:ea typeface="Canva Sans"/>
                <a:cs typeface="Canva Sans"/>
                <a:sym typeface="Canva Sans"/>
              </a:rPr>
              <a:t>This project focuses on building a plant disease classification system using deep learning, where leaf images are analyzed to detect 27 different plant diseases using MobileNetV2.</a:t>
            </a:r>
          </a:p>
        </p:txBody>
      </p:sp>
      <p:sp>
        <p:nvSpPr>
          <p:cNvPr name="TextBox 9" id="9"/>
          <p:cNvSpPr txBox="true"/>
          <p:nvPr/>
        </p:nvSpPr>
        <p:spPr>
          <a:xfrm rot="0">
            <a:off x="7190988" y="3584284"/>
            <a:ext cx="4235887" cy="887095"/>
          </a:xfrm>
          <a:prstGeom prst="rect">
            <a:avLst/>
          </a:prstGeom>
        </p:spPr>
        <p:txBody>
          <a:bodyPr anchor="t" rtlCol="false" tIns="0" lIns="0" bIns="0" rIns="0">
            <a:spAutoFit/>
          </a:bodyPr>
          <a:lstStyle/>
          <a:p>
            <a:pPr algn="ctr">
              <a:lnSpc>
                <a:spcPts val="7279"/>
              </a:lnSpc>
            </a:pPr>
            <a:r>
              <a:rPr lang="en-US" sz="5199" b="true">
                <a:solidFill>
                  <a:srgbClr val="2C4622"/>
                </a:solidFill>
                <a:latin typeface="Canva Sans Bold"/>
                <a:ea typeface="Canva Sans Bold"/>
                <a:cs typeface="Canva Sans Bold"/>
                <a:sym typeface="Canva Sans Bold"/>
              </a:rPr>
              <a:t>Technologies</a:t>
            </a:r>
          </a:p>
        </p:txBody>
      </p:sp>
      <p:sp>
        <p:nvSpPr>
          <p:cNvPr name="Freeform 10" id="10"/>
          <p:cNvSpPr/>
          <p:nvPr/>
        </p:nvSpPr>
        <p:spPr>
          <a:xfrm flipH="false" flipV="false" rot="-7355836">
            <a:off x="8254117" y="1183626"/>
            <a:ext cx="2109629" cy="1940859"/>
          </a:xfrm>
          <a:custGeom>
            <a:avLst/>
            <a:gdLst/>
            <a:ahLst/>
            <a:cxnLst/>
            <a:rect r="r" b="b" t="t" l="l"/>
            <a:pathLst>
              <a:path h="1940859" w="2109629">
                <a:moveTo>
                  <a:pt x="0" y="0"/>
                </a:moveTo>
                <a:lnTo>
                  <a:pt x="2109629" y="0"/>
                </a:lnTo>
                <a:lnTo>
                  <a:pt x="2109629" y="1940859"/>
                </a:lnTo>
                <a:lnTo>
                  <a:pt x="0" y="1940859"/>
                </a:lnTo>
                <a:lnTo>
                  <a:pt x="0" y="0"/>
                </a:lnTo>
                <a:close/>
              </a:path>
            </a:pathLst>
          </a:custGeom>
          <a:blipFill>
            <a:blip r:embed="rId4"/>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6FFF6"/>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947727"/>
            <a:ext cx="375891" cy="397532"/>
          </a:xfrm>
          <a:custGeom>
            <a:avLst/>
            <a:gdLst/>
            <a:ahLst/>
            <a:cxnLst/>
            <a:rect r="r" b="b" t="t" l="l"/>
            <a:pathLst>
              <a:path h="397532" w="375891">
                <a:moveTo>
                  <a:pt x="0" y="0"/>
                </a:moveTo>
                <a:lnTo>
                  <a:pt x="375891" y="0"/>
                </a:lnTo>
                <a:lnTo>
                  <a:pt x="375891" y="397532"/>
                </a:lnTo>
                <a:lnTo>
                  <a:pt x="0" y="397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998243" y="2107410"/>
            <a:ext cx="13876567" cy="6851707"/>
            <a:chOff x="0" y="0"/>
            <a:chExt cx="3654734" cy="1804565"/>
          </a:xfrm>
        </p:grpSpPr>
        <p:sp>
          <p:nvSpPr>
            <p:cNvPr name="Freeform 4" id="4"/>
            <p:cNvSpPr/>
            <p:nvPr/>
          </p:nvSpPr>
          <p:spPr>
            <a:xfrm flipH="false" flipV="false" rot="0">
              <a:off x="0" y="0"/>
              <a:ext cx="3654734" cy="1804565"/>
            </a:xfrm>
            <a:custGeom>
              <a:avLst/>
              <a:gdLst/>
              <a:ahLst/>
              <a:cxnLst/>
              <a:rect r="r" b="b" t="t" l="l"/>
              <a:pathLst>
                <a:path h="1804565" w="3654734">
                  <a:moveTo>
                    <a:pt x="0" y="0"/>
                  </a:moveTo>
                  <a:lnTo>
                    <a:pt x="3654734" y="0"/>
                  </a:lnTo>
                  <a:lnTo>
                    <a:pt x="3654734" y="1804565"/>
                  </a:lnTo>
                  <a:lnTo>
                    <a:pt x="0" y="1804565"/>
                  </a:lnTo>
                  <a:close/>
                </a:path>
              </a:pathLst>
            </a:custGeom>
            <a:solidFill>
              <a:srgbClr val="000000">
                <a:alpha val="0"/>
              </a:srgbClr>
            </a:solidFill>
            <a:ln w="9525" cap="sq">
              <a:solidFill>
                <a:srgbClr val="2C4622"/>
              </a:solidFill>
              <a:prstDash val="solid"/>
              <a:miter/>
            </a:ln>
          </p:spPr>
        </p:sp>
        <p:sp>
          <p:nvSpPr>
            <p:cNvPr name="TextBox 5" id="5"/>
            <p:cNvSpPr txBox="true"/>
            <p:nvPr/>
          </p:nvSpPr>
          <p:spPr>
            <a:xfrm>
              <a:off x="0" y="-47625"/>
              <a:ext cx="3654734" cy="1852190"/>
            </a:xfrm>
            <a:prstGeom prst="rect">
              <a:avLst/>
            </a:prstGeom>
          </p:spPr>
          <p:txBody>
            <a:bodyPr anchor="ctr" rtlCol="false" tIns="50800" lIns="50800" bIns="50800" rIns="50800"/>
            <a:lstStyle/>
            <a:p>
              <a:pPr algn="ctr">
                <a:lnSpc>
                  <a:spcPts val="2239"/>
                </a:lnSpc>
              </a:pPr>
            </a:p>
          </p:txBody>
        </p:sp>
      </p:grpSp>
      <p:sp>
        <p:nvSpPr>
          <p:cNvPr name="Freeform 6" id="6"/>
          <p:cNvSpPr/>
          <p:nvPr/>
        </p:nvSpPr>
        <p:spPr>
          <a:xfrm flipH="false" flipV="false" rot="-4674225">
            <a:off x="8197329" y="1015259"/>
            <a:ext cx="1478396" cy="2663776"/>
          </a:xfrm>
          <a:custGeom>
            <a:avLst/>
            <a:gdLst/>
            <a:ahLst/>
            <a:cxnLst/>
            <a:rect r="r" b="b" t="t" l="l"/>
            <a:pathLst>
              <a:path h="2663776" w="1478396">
                <a:moveTo>
                  <a:pt x="0" y="0"/>
                </a:moveTo>
                <a:lnTo>
                  <a:pt x="1478395" y="0"/>
                </a:lnTo>
                <a:lnTo>
                  <a:pt x="1478395" y="2663776"/>
                </a:lnTo>
                <a:lnTo>
                  <a:pt x="0" y="2663776"/>
                </a:lnTo>
                <a:lnTo>
                  <a:pt x="0" y="0"/>
                </a:lnTo>
                <a:close/>
              </a:path>
            </a:pathLst>
          </a:custGeom>
          <a:blipFill>
            <a:blip r:embed="rId4"/>
            <a:stretch>
              <a:fillRect l="0" t="0" r="0" b="0"/>
            </a:stretch>
          </a:blipFill>
        </p:spPr>
      </p:sp>
      <p:sp>
        <p:nvSpPr>
          <p:cNvPr name="TextBox 7" id="7"/>
          <p:cNvSpPr txBox="true"/>
          <p:nvPr/>
        </p:nvSpPr>
        <p:spPr>
          <a:xfrm rot="0">
            <a:off x="4252853" y="159703"/>
            <a:ext cx="9782295" cy="1566544"/>
          </a:xfrm>
          <a:prstGeom prst="rect">
            <a:avLst/>
          </a:prstGeom>
        </p:spPr>
        <p:txBody>
          <a:bodyPr anchor="t" rtlCol="false" tIns="0" lIns="0" bIns="0" rIns="0">
            <a:spAutoFit/>
          </a:bodyPr>
          <a:lstStyle/>
          <a:p>
            <a:pPr algn="ctr">
              <a:lnSpc>
                <a:spcPts val="12880"/>
              </a:lnSpc>
            </a:pPr>
            <a:r>
              <a:rPr lang="en-US" sz="9200" b="true">
                <a:solidFill>
                  <a:srgbClr val="2C4622"/>
                </a:solidFill>
                <a:latin typeface="Canva Sans Bold"/>
                <a:ea typeface="Canva Sans Bold"/>
                <a:cs typeface="Canva Sans Bold"/>
                <a:sym typeface="Canva Sans Bold"/>
              </a:rPr>
              <a:t>Project</a:t>
            </a:r>
            <a:r>
              <a:rPr lang="en-US" b="true" sz="9200">
                <a:solidFill>
                  <a:srgbClr val="2C4622"/>
                </a:solidFill>
                <a:latin typeface="Canva Sans Bold"/>
                <a:ea typeface="Canva Sans Bold"/>
                <a:cs typeface="Canva Sans Bold"/>
                <a:sym typeface="Canva Sans Bold"/>
              </a:rPr>
              <a:t> Workflow</a:t>
            </a:r>
          </a:p>
        </p:txBody>
      </p:sp>
      <p:grpSp>
        <p:nvGrpSpPr>
          <p:cNvPr name="Group 8" id="8"/>
          <p:cNvGrpSpPr/>
          <p:nvPr/>
        </p:nvGrpSpPr>
        <p:grpSpPr>
          <a:xfrm rot="0">
            <a:off x="2555039" y="3106131"/>
            <a:ext cx="677751" cy="67775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56D31"/>
            </a:solidFill>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11" id="11"/>
          <p:cNvSpPr txBox="true"/>
          <p:nvPr/>
        </p:nvSpPr>
        <p:spPr>
          <a:xfrm rot="0">
            <a:off x="3552160" y="3253554"/>
            <a:ext cx="4531509" cy="309245"/>
          </a:xfrm>
          <a:prstGeom prst="rect">
            <a:avLst/>
          </a:prstGeom>
        </p:spPr>
        <p:txBody>
          <a:bodyPr anchor="t" rtlCol="false" tIns="0" lIns="0" bIns="0" rIns="0">
            <a:spAutoFit/>
          </a:bodyPr>
          <a:lstStyle/>
          <a:p>
            <a:pPr algn="l">
              <a:lnSpc>
                <a:spcPts val="2379"/>
              </a:lnSpc>
              <a:spcBef>
                <a:spcPct val="0"/>
              </a:spcBef>
            </a:pPr>
            <a:r>
              <a:rPr lang="en-US" sz="1699">
                <a:solidFill>
                  <a:srgbClr val="1F2020"/>
                </a:solidFill>
                <a:latin typeface="Poppins"/>
                <a:ea typeface="Poppins"/>
                <a:cs typeface="Poppins"/>
                <a:sym typeface="Poppins"/>
              </a:rPr>
              <a:t>Collect Dataset</a:t>
            </a:r>
          </a:p>
        </p:txBody>
      </p:sp>
      <p:sp>
        <p:nvSpPr>
          <p:cNvPr name="TextBox 12" id="12"/>
          <p:cNvSpPr txBox="true"/>
          <p:nvPr/>
        </p:nvSpPr>
        <p:spPr>
          <a:xfrm rot="0">
            <a:off x="2645860" y="3253554"/>
            <a:ext cx="496110" cy="325755"/>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Poppins"/>
                <a:ea typeface="Poppins"/>
                <a:cs typeface="Poppins"/>
                <a:sym typeface="Poppins"/>
              </a:rPr>
              <a:t>01</a:t>
            </a:r>
          </a:p>
        </p:txBody>
      </p:sp>
      <p:grpSp>
        <p:nvGrpSpPr>
          <p:cNvPr name="Group 13" id="13"/>
          <p:cNvGrpSpPr/>
          <p:nvPr/>
        </p:nvGrpSpPr>
        <p:grpSpPr>
          <a:xfrm rot="0">
            <a:off x="2555039" y="4383957"/>
            <a:ext cx="677751" cy="67775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56D31"/>
            </a:solidFill>
          </p:spPr>
        </p:sp>
        <p:sp>
          <p:nvSpPr>
            <p:cNvPr name="TextBox 15" id="15"/>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16" id="16"/>
          <p:cNvSpPr txBox="true"/>
          <p:nvPr/>
        </p:nvSpPr>
        <p:spPr>
          <a:xfrm rot="0">
            <a:off x="3552160" y="4534349"/>
            <a:ext cx="4531509" cy="276225"/>
          </a:xfrm>
          <a:prstGeom prst="rect">
            <a:avLst/>
          </a:prstGeom>
        </p:spPr>
        <p:txBody>
          <a:bodyPr anchor="t" rtlCol="false" tIns="0" lIns="0" bIns="0" rIns="0">
            <a:spAutoFit/>
          </a:bodyPr>
          <a:lstStyle/>
          <a:p>
            <a:pPr algn="l">
              <a:lnSpc>
                <a:spcPts val="2100"/>
              </a:lnSpc>
              <a:spcBef>
                <a:spcPct val="0"/>
              </a:spcBef>
            </a:pPr>
            <a:r>
              <a:rPr lang="en-US" sz="1500">
                <a:solidFill>
                  <a:srgbClr val="1F2020"/>
                </a:solidFill>
                <a:latin typeface="Poppins"/>
                <a:ea typeface="Poppins"/>
                <a:cs typeface="Poppins"/>
                <a:sym typeface="Poppins"/>
              </a:rPr>
              <a:t>Data Cleaning and Preprocessing</a:t>
            </a:r>
          </a:p>
        </p:txBody>
      </p:sp>
      <p:sp>
        <p:nvSpPr>
          <p:cNvPr name="TextBox 17" id="17"/>
          <p:cNvSpPr txBox="true"/>
          <p:nvPr/>
        </p:nvSpPr>
        <p:spPr>
          <a:xfrm rot="0">
            <a:off x="2645860" y="4531379"/>
            <a:ext cx="496110" cy="325755"/>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Poppins"/>
                <a:ea typeface="Poppins"/>
                <a:cs typeface="Poppins"/>
                <a:sym typeface="Poppins"/>
              </a:rPr>
              <a:t>02</a:t>
            </a:r>
          </a:p>
        </p:txBody>
      </p:sp>
      <p:grpSp>
        <p:nvGrpSpPr>
          <p:cNvPr name="Group 18" id="18"/>
          <p:cNvGrpSpPr/>
          <p:nvPr/>
        </p:nvGrpSpPr>
        <p:grpSpPr>
          <a:xfrm rot="0">
            <a:off x="2555039" y="5661782"/>
            <a:ext cx="677751" cy="677751"/>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56D31"/>
            </a:solidFill>
          </p:spPr>
        </p:sp>
        <p:sp>
          <p:nvSpPr>
            <p:cNvPr name="TextBox 20" id="20"/>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21" id="21"/>
          <p:cNvSpPr txBox="true"/>
          <p:nvPr/>
        </p:nvSpPr>
        <p:spPr>
          <a:xfrm rot="0">
            <a:off x="3552160" y="5654171"/>
            <a:ext cx="4531509" cy="559435"/>
          </a:xfrm>
          <a:prstGeom prst="rect">
            <a:avLst/>
          </a:prstGeom>
        </p:spPr>
        <p:txBody>
          <a:bodyPr anchor="t" rtlCol="false" tIns="0" lIns="0" bIns="0" rIns="0">
            <a:spAutoFit/>
          </a:bodyPr>
          <a:lstStyle/>
          <a:p>
            <a:pPr algn="l">
              <a:lnSpc>
                <a:spcPts val="2239"/>
              </a:lnSpc>
              <a:spcBef>
                <a:spcPct val="0"/>
              </a:spcBef>
            </a:pPr>
            <a:r>
              <a:rPr lang="en-US" sz="1599">
                <a:solidFill>
                  <a:srgbClr val="1F2020"/>
                </a:solidFill>
                <a:latin typeface="Poppins"/>
                <a:ea typeface="Poppins"/>
                <a:cs typeface="Poppins"/>
                <a:sym typeface="Poppins"/>
              </a:rPr>
              <a:t>Model building(CNN) For Train and Test the Data</a:t>
            </a:r>
          </a:p>
        </p:txBody>
      </p:sp>
      <p:sp>
        <p:nvSpPr>
          <p:cNvPr name="TextBox 22" id="22"/>
          <p:cNvSpPr txBox="true"/>
          <p:nvPr/>
        </p:nvSpPr>
        <p:spPr>
          <a:xfrm rot="0">
            <a:off x="2645860" y="5809205"/>
            <a:ext cx="496110" cy="325755"/>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Poppins"/>
                <a:ea typeface="Poppins"/>
                <a:cs typeface="Poppins"/>
                <a:sym typeface="Poppins"/>
              </a:rPr>
              <a:t>03</a:t>
            </a:r>
          </a:p>
        </p:txBody>
      </p:sp>
      <p:grpSp>
        <p:nvGrpSpPr>
          <p:cNvPr name="Group 23" id="23"/>
          <p:cNvGrpSpPr/>
          <p:nvPr/>
        </p:nvGrpSpPr>
        <p:grpSpPr>
          <a:xfrm rot="0">
            <a:off x="2555039" y="6939608"/>
            <a:ext cx="677751" cy="677751"/>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56D31"/>
            </a:solidFill>
          </p:spPr>
        </p:sp>
        <p:sp>
          <p:nvSpPr>
            <p:cNvPr name="TextBox 25" id="25"/>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26" id="26"/>
          <p:cNvSpPr txBox="true"/>
          <p:nvPr/>
        </p:nvSpPr>
        <p:spPr>
          <a:xfrm rot="0">
            <a:off x="3552160" y="7061331"/>
            <a:ext cx="4531509" cy="283210"/>
          </a:xfrm>
          <a:prstGeom prst="rect">
            <a:avLst/>
          </a:prstGeom>
        </p:spPr>
        <p:txBody>
          <a:bodyPr anchor="t" rtlCol="false" tIns="0" lIns="0" bIns="0" rIns="0">
            <a:spAutoFit/>
          </a:bodyPr>
          <a:lstStyle/>
          <a:p>
            <a:pPr algn="l">
              <a:lnSpc>
                <a:spcPts val="2239"/>
              </a:lnSpc>
              <a:spcBef>
                <a:spcPct val="0"/>
              </a:spcBef>
            </a:pPr>
            <a:r>
              <a:rPr lang="en-US" sz="1599">
                <a:solidFill>
                  <a:srgbClr val="1F2020"/>
                </a:solidFill>
                <a:latin typeface="Poppins"/>
                <a:ea typeface="Poppins"/>
                <a:cs typeface="Poppins"/>
                <a:sym typeface="Poppins"/>
              </a:rPr>
              <a:t>Deploy the model as a web application</a:t>
            </a:r>
          </a:p>
        </p:txBody>
      </p:sp>
      <p:sp>
        <p:nvSpPr>
          <p:cNvPr name="TextBox 27" id="27"/>
          <p:cNvSpPr txBox="true"/>
          <p:nvPr/>
        </p:nvSpPr>
        <p:spPr>
          <a:xfrm rot="0">
            <a:off x="2645860" y="7087031"/>
            <a:ext cx="496110" cy="325755"/>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Poppins"/>
                <a:ea typeface="Poppins"/>
                <a:cs typeface="Poppins"/>
                <a:sym typeface="Poppins"/>
              </a:rPr>
              <a:t>04</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6FFF6"/>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947727"/>
            <a:ext cx="375891" cy="397532"/>
          </a:xfrm>
          <a:custGeom>
            <a:avLst/>
            <a:gdLst/>
            <a:ahLst/>
            <a:cxnLst/>
            <a:rect r="r" b="b" t="t" l="l"/>
            <a:pathLst>
              <a:path h="397532" w="375891">
                <a:moveTo>
                  <a:pt x="0" y="0"/>
                </a:moveTo>
                <a:lnTo>
                  <a:pt x="375891" y="0"/>
                </a:lnTo>
                <a:lnTo>
                  <a:pt x="375891" y="397532"/>
                </a:lnTo>
                <a:lnTo>
                  <a:pt x="0" y="397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222210" y="2712573"/>
            <a:ext cx="13843580" cy="6153447"/>
            <a:chOff x="0" y="0"/>
            <a:chExt cx="3646046" cy="1620661"/>
          </a:xfrm>
        </p:grpSpPr>
        <p:sp>
          <p:nvSpPr>
            <p:cNvPr name="Freeform 4" id="4"/>
            <p:cNvSpPr/>
            <p:nvPr/>
          </p:nvSpPr>
          <p:spPr>
            <a:xfrm flipH="false" flipV="false" rot="0">
              <a:off x="0" y="0"/>
              <a:ext cx="3646046" cy="1620661"/>
            </a:xfrm>
            <a:custGeom>
              <a:avLst/>
              <a:gdLst/>
              <a:ahLst/>
              <a:cxnLst/>
              <a:rect r="r" b="b" t="t" l="l"/>
              <a:pathLst>
                <a:path h="1620661" w="3646046">
                  <a:moveTo>
                    <a:pt x="0" y="0"/>
                  </a:moveTo>
                  <a:lnTo>
                    <a:pt x="3646046" y="0"/>
                  </a:lnTo>
                  <a:lnTo>
                    <a:pt x="3646046" y="1620661"/>
                  </a:lnTo>
                  <a:lnTo>
                    <a:pt x="0" y="1620661"/>
                  </a:lnTo>
                  <a:close/>
                </a:path>
              </a:pathLst>
            </a:custGeom>
            <a:solidFill>
              <a:srgbClr val="000000">
                <a:alpha val="0"/>
              </a:srgbClr>
            </a:solidFill>
            <a:ln w="9525" cap="sq">
              <a:solidFill>
                <a:srgbClr val="2C4622"/>
              </a:solidFill>
              <a:prstDash val="solid"/>
              <a:miter/>
            </a:ln>
          </p:spPr>
        </p:sp>
        <p:sp>
          <p:nvSpPr>
            <p:cNvPr name="TextBox 5" id="5"/>
            <p:cNvSpPr txBox="true"/>
            <p:nvPr/>
          </p:nvSpPr>
          <p:spPr>
            <a:xfrm>
              <a:off x="0" y="-57150"/>
              <a:ext cx="3646046" cy="1677811"/>
            </a:xfrm>
            <a:prstGeom prst="rect">
              <a:avLst/>
            </a:prstGeom>
          </p:spPr>
          <p:txBody>
            <a:bodyPr anchor="ctr" rtlCol="false" tIns="50800" lIns="50800" bIns="50800" rIns="50800"/>
            <a:lstStyle/>
            <a:p>
              <a:pPr algn="ctr">
                <a:lnSpc>
                  <a:spcPts val="2520"/>
                </a:lnSpc>
              </a:pPr>
            </a:p>
            <a:p>
              <a:pPr algn="ctr">
                <a:lnSpc>
                  <a:spcPts val="2520"/>
                </a:lnSpc>
              </a:pPr>
            </a:p>
          </p:txBody>
        </p:sp>
      </p:grpSp>
      <p:sp>
        <p:nvSpPr>
          <p:cNvPr name="TextBox 6" id="6"/>
          <p:cNvSpPr txBox="true"/>
          <p:nvPr/>
        </p:nvSpPr>
        <p:spPr>
          <a:xfrm rot="0">
            <a:off x="2713972" y="237642"/>
            <a:ext cx="12450604" cy="1566544"/>
          </a:xfrm>
          <a:prstGeom prst="rect">
            <a:avLst/>
          </a:prstGeom>
        </p:spPr>
        <p:txBody>
          <a:bodyPr anchor="t" rtlCol="false" tIns="0" lIns="0" bIns="0" rIns="0">
            <a:spAutoFit/>
          </a:bodyPr>
          <a:lstStyle/>
          <a:p>
            <a:pPr algn="ctr">
              <a:lnSpc>
                <a:spcPts val="12880"/>
              </a:lnSpc>
            </a:pPr>
            <a:r>
              <a:rPr lang="en-US" sz="9200" b="true">
                <a:solidFill>
                  <a:srgbClr val="2C4622"/>
                </a:solidFill>
                <a:latin typeface="Canva Sans Bold"/>
                <a:ea typeface="Canva Sans Bold"/>
                <a:cs typeface="Canva Sans Bold"/>
                <a:sym typeface="Canva Sans Bold"/>
              </a:rPr>
              <a:t>Dataset configuration</a:t>
            </a:r>
          </a:p>
        </p:txBody>
      </p:sp>
      <p:sp>
        <p:nvSpPr>
          <p:cNvPr name="TextBox 7" id="7"/>
          <p:cNvSpPr txBox="true"/>
          <p:nvPr/>
        </p:nvSpPr>
        <p:spPr>
          <a:xfrm rot="0">
            <a:off x="3236601" y="3631194"/>
            <a:ext cx="9710464" cy="325755"/>
          </a:xfrm>
          <a:prstGeom prst="rect">
            <a:avLst/>
          </a:prstGeom>
        </p:spPr>
        <p:txBody>
          <a:bodyPr anchor="t" rtlCol="false" tIns="0" lIns="0" bIns="0" rIns="0">
            <a:spAutoFit/>
          </a:bodyPr>
          <a:lstStyle/>
          <a:p>
            <a:pPr algn="ctr">
              <a:lnSpc>
                <a:spcPts val="2519"/>
              </a:lnSpc>
              <a:spcBef>
                <a:spcPct val="0"/>
              </a:spcBef>
            </a:pPr>
            <a:r>
              <a:rPr lang="en-US" b="true" sz="1799">
                <a:solidFill>
                  <a:srgbClr val="2C4622"/>
                </a:solidFill>
                <a:latin typeface="Poppins Bold"/>
                <a:ea typeface="Poppins Bold"/>
                <a:cs typeface="Poppins Bold"/>
                <a:sym typeface="Poppins Bold"/>
              </a:rPr>
              <a:t>Classes:</a:t>
            </a:r>
            <a:r>
              <a:rPr lang="en-US" sz="1799">
                <a:solidFill>
                  <a:srgbClr val="2C4622"/>
                </a:solidFill>
                <a:latin typeface="Poppins"/>
                <a:ea typeface="Poppins"/>
                <a:cs typeface="Poppins"/>
                <a:sym typeface="Poppins"/>
              </a:rPr>
              <a:t> 27 plant disease types (corn, tomato, potato, apple, grape, strawberry, etc.)</a:t>
            </a:r>
          </a:p>
        </p:txBody>
      </p:sp>
      <p:sp>
        <p:nvSpPr>
          <p:cNvPr name="TextBox 8" id="8"/>
          <p:cNvSpPr txBox="true"/>
          <p:nvPr/>
        </p:nvSpPr>
        <p:spPr>
          <a:xfrm rot="0">
            <a:off x="3293319" y="4444563"/>
            <a:ext cx="5253514" cy="325755"/>
          </a:xfrm>
          <a:prstGeom prst="rect">
            <a:avLst/>
          </a:prstGeom>
        </p:spPr>
        <p:txBody>
          <a:bodyPr anchor="t" rtlCol="false" tIns="0" lIns="0" bIns="0" rIns="0">
            <a:spAutoFit/>
          </a:bodyPr>
          <a:lstStyle/>
          <a:p>
            <a:pPr algn="ctr">
              <a:lnSpc>
                <a:spcPts val="2519"/>
              </a:lnSpc>
              <a:spcBef>
                <a:spcPct val="0"/>
              </a:spcBef>
            </a:pPr>
            <a:r>
              <a:rPr lang="en-US" b="true" sz="1799">
                <a:solidFill>
                  <a:srgbClr val="2C4622"/>
                </a:solidFill>
                <a:latin typeface="Poppins Bold"/>
                <a:ea typeface="Poppins Bold"/>
                <a:cs typeface="Poppins Bold"/>
                <a:sym typeface="Poppins Bold"/>
              </a:rPr>
              <a:t>Total samples:</a:t>
            </a:r>
            <a:r>
              <a:rPr lang="en-US" sz="1799">
                <a:solidFill>
                  <a:srgbClr val="2C4622"/>
                </a:solidFill>
                <a:latin typeface="Poppins"/>
                <a:ea typeface="Poppins"/>
                <a:cs typeface="Poppins"/>
                <a:sym typeface="Poppins"/>
              </a:rPr>
              <a:t> 10,800 images (400 per class) </a:t>
            </a:r>
          </a:p>
        </p:txBody>
      </p:sp>
      <p:sp>
        <p:nvSpPr>
          <p:cNvPr name="TextBox 9" id="9"/>
          <p:cNvSpPr txBox="true"/>
          <p:nvPr/>
        </p:nvSpPr>
        <p:spPr>
          <a:xfrm rot="0">
            <a:off x="4474917" y="5717566"/>
            <a:ext cx="7142241" cy="1583055"/>
          </a:xfrm>
          <a:prstGeom prst="rect">
            <a:avLst/>
          </a:prstGeom>
        </p:spPr>
        <p:txBody>
          <a:bodyPr anchor="t" rtlCol="false" tIns="0" lIns="0" bIns="0" rIns="0">
            <a:spAutoFit/>
          </a:bodyPr>
          <a:lstStyle/>
          <a:p>
            <a:pPr algn="ctr">
              <a:lnSpc>
                <a:spcPts val="2519"/>
              </a:lnSpc>
              <a:spcBef>
                <a:spcPct val="0"/>
              </a:spcBef>
            </a:pPr>
            <a:r>
              <a:rPr lang="en-US" b="true" sz="1799">
                <a:solidFill>
                  <a:srgbClr val="2C4622"/>
                </a:solidFill>
                <a:latin typeface="Poppins Bold"/>
                <a:ea typeface="Poppins Bold"/>
                <a:cs typeface="Poppins Bold"/>
                <a:sym typeface="Poppins Bold"/>
              </a:rPr>
              <a:t>Data split: </a:t>
            </a:r>
          </a:p>
          <a:p>
            <a:pPr algn="ctr">
              <a:lnSpc>
                <a:spcPts val="2519"/>
              </a:lnSpc>
              <a:spcBef>
                <a:spcPct val="0"/>
              </a:spcBef>
            </a:pPr>
          </a:p>
          <a:p>
            <a:pPr algn="ctr">
              <a:lnSpc>
                <a:spcPts val="2519"/>
              </a:lnSpc>
              <a:spcBef>
                <a:spcPct val="0"/>
              </a:spcBef>
            </a:pPr>
            <a:r>
              <a:rPr lang="en-US" sz="1799">
                <a:solidFill>
                  <a:srgbClr val="2C4622"/>
                </a:solidFill>
                <a:latin typeface="Poppins"/>
                <a:ea typeface="Poppins"/>
                <a:cs typeface="Poppins"/>
                <a:sym typeface="Poppins"/>
              </a:rPr>
              <a:t>  </a:t>
            </a:r>
            <a:r>
              <a:rPr lang="en-US" b="true" sz="1799">
                <a:solidFill>
                  <a:srgbClr val="2C4622"/>
                </a:solidFill>
                <a:latin typeface="Poppins Bold"/>
                <a:ea typeface="Poppins Bold"/>
                <a:cs typeface="Poppins Bold"/>
                <a:sym typeface="Poppins Bold"/>
              </a:rPr>
              <a:t>Training:</a:t>
            </a:r>
            <a:r>
              <a:rPr lang="en-US" sz="1799">
                <a:solidFill>
                  <a:srgbClr val="2C4622"/>
                </a:solidFill>
                <a:latin typeface="Poppins"/>
                <a:ea typeface="Poppins"/>
                <a:cs typeface="Poppins"/>
                <a:sym typeface="Poppins"/>
              </a:rPr>
              <a:t> 7,560 images (280/class) 80%</a:t>
            </a:r>
          </a:p>
          <a:p>
            <a:pPr algn="ctr">
              <a:lnSpc>
                <a:spcPts val="2519"/>
              </a:lnSpc>
              <a:spcBef>
                <a:spcPct val="0"/>
              </a:spcBef>
            </a:pPr>
            <a:r>
              <a:rPr lang="en-US" sz="1799">
                <a:solidFill>
                  <a:srgbClr val="2C4622"/>
                </a:solidFill>
                <a:latin typeface="Poppins"/>
                <a:ea typeface="Poppins"/>
                <a:cs typeface="Poppins"/>
                <a:sym typeface="Poppins"/>
              </a:rPr>
              <a:t>   </a:t>
            </a:r>
            <a:r>
              <a:rPr lang="en-US" b="true" sz="1799">
                <a:solidFill>
                  <a:srgbClr val="2C4622"/>
                </a:solidFill>
                <a:latin typeface="Poppins Bold"/>
                <a:ea typeface="Poppins Bold"/>
                <a:cs typeface="Poppins Bold"/>
                <a:sym typeface="Poppins Bold"/>
              </a:rPr>
              <a:t>Validation:</a:t>
            </a:r>
            <a:r>
              <a:rPr lang="en-US" sz="1799">
                <a:solidFill>
                  <a:srgbClr val="2C4622"/>
                </a:solidFill>
                <a:latin typeface="Poppins"/>
                <a:ea typeface="Poppins"/>
                <a:cs typeface="Poppins"/>
                <a:sym typeface="Poppins"/>
              </a:rPr>
              <a:t> 1,620 images (60/class) 20%</a:t>
            </a:r>
          </a:p>
          <a:p>
            <a:pPr algn="ctr">
              <a:lnSpc>
                <a:spcPts val="2519"/>
              </a:lnSpc>
              <a:spcBef>
                <a:spcPct val="0"/>
              </a:spcBef>
            </a:pPr>
            <a:r>
              <a:rPr lang="en-US" sz="1799">
                <a:solidFill>
                  <a:srgbClr val="2C4622"/>
                </a:solidFill>
                <a:latin typeface="Poppins"/>
                <a:ea typeface="Poppins"/>
                <a:cs typeface="Poppins"/>
                <a:sym typeface="Poppins"/>
              </a:rPr>
              <a:t>  </a:t>
            </a:r>
            <a:r>
              <a:rPr lang="en-US" b="true" sz="1799">
                <a:solidFill>
                  <a:srgbClr val="2C4622"/>
                </a:solidFill>
                <a:latin typeface="Poppins Bold"/>
                <a:ea typeface="Poppins Bold"/>
                <a:cs typeface="Poppins Bold"/>
                <a:sym typeface="Poppins Bold"/>
              </a:rPr>
              <a:t>Test:</a:t>
            </a:r>
            <a:r>
              <a:rPr lang="en-US" sz="1799">
                <a:solidFill>
                  <a:srgbClr val="2C4622"/>
                </a:solidFill>
                <a:latin typeface="Poppins"/>
                <a:ea typeface="Poppins"/>
                <a:cs typeface="Poppins"/>
                <a:sym typeface="Poppins"/>
              </a:rPr>
              <a:t> 1,620 images (60/class)</a:t>
            </a:r>
          </a:p>
        </p:txBody>
      </p:sp>
      <p:sp>
        <p:nvSpPr>
          <p:cNvPr name="TextBox 10" id="10"/>
          <p:cNvSpPr txBox="true"/>
          <p:nvPr/>
        </p:nvSpPr>
        <p:spPr>
          <a:xfrm rot="0">
            <a:off x="1216646" y="7600976"/>
            <a:ext cx="7142241" cy="325755"/>
          </a:xfrm>
          <a:prstGeom prst="rect">
            <a:avLst/>
          </a:prstGeom>
        </p:spPr>
        <p:txBody>
          <a:bodyPr anchor="t" rtlCol="false" tIns="0" lIns="0" bIns="0" rIns="0">
            <a:spAutoFit/>
          </a:bodyPr>
          <a:lstStyle/>
          <a:p>
            <a:pPr algn="ctr">
              <a:lnSpc>
                <a:spcPts val="2519"/>
              </a:lnSpc>
              <a:spcBef>
                <a:spcPct val="0"/>
              </a:spcBef>
            </a:pPr>
            <a:r>
              <a:rPr lang="en-US" b="true" sz="1799">
                <a:solidFill>
                  <a:srgbClr val="2C4622"/>
                </a:solidFill>
                <a:latin typeface="Poppins Bold"/>
                <a:ea typeface="Poppins Bold"/>
                <a:cs typeface="Poppins Bold"/>
                <a:sym typeface="Poppins Bold"/>
              </a:rPr>
              <a:t>Image size: </a:t>
            </a:r>
            <a:r>
              <a:rPr lang="en-US" sz="1799">
                <a:solidFill>
                  <a:srgbClr val="2C4622"/>
                </a:solidFill>
                <a:latin typeface="Poppins"/>
                <a:ea typeface="Poppins"/>
                <a:cs typeface="Poppins"/>
                <a:sym typeface="Poppins"/>
              </a:rPr>
              <a:t>224×224 pixels</a:t>
            </a:r>
          </a:p>
        </p:txBody>
      </p:sp>
      <p:sp>
        <p:nvSpPr>
          <p:cNvPr name="TextBox 11" id="11"/>
          <p:cNvSpPr txBox="true"/>
          <p:nvPr/>
        </p:nvSpPr>
        <p:spPr>
          <a:xfrm rot="0">
            <a:off x="541609" y="8412507"/>
            <a:ext cx="10554002" cy="325755"/>
          </a:xfrm>
          <a:prstGeom prst="rect">
            <a:avLst/>
          </a:prstGeom>
        </p:spPr>
        <p:txBody>
          <a:bodyPr anchor="t" rtlCol="false" tIns="0" lIns="0" bIns="0" rIns="0">
            <a:spAutoFit/>
          </a:bodyPr>
          <a:lstStyle/>
          <a:p>
            <a:pPr algn="ctr">
              <a:lnSpc>
                <a:spcPts val="2519"/>
              </a:lnSpc>
              <a:spcBef>
                <a:spcPct val="0"/>
              </a:spcBef>
            </a:pPr>
            <a:r>
              <a:rPr lang="en-US" b="true" sz="1799">
                <a:solidFill>
                  <a:srgbClr val="2C4622"/>
                </a:solidFill>
                <a:latin typeface="Poppins Bold"/>
                <a:ea typeface="Poppins Bold"/>
                <a:cs typeface="Poppins Bold"/>
                <a:sym typeface="Poppins Bold"/>
              </a:rPr>
              <a:t>Dataset is balanced:</a:t>
            </a:r>
            <a:r>
              <a:rPr lang="en-US" sz="1799">
                <a:solidFill>
                  <a:srgbClr val="2C4622"/>
                </a:solidFill>
                <a:latin typeface="Poppins"/>
                <a:ea typeface="Poppins"/>
                <a:cs typeface="Poppins"/>
                <a:sym typeface="Poppins"/>
              </a:rPr>
              <a:t> with equal samples per class</a:t>
            </a:r>
          </a:p>
        </p:txBody>
      </p:sp>
      <p:sp>
        <p:nvSpPr>
          <p:cNvPr name="Freeform 12" id="12"/>
          <p:cNvSpPr/>
          <p:nvPr/>
        </p:nvSpPr>
        <p:spPr>
          <a:xfrm flipH="false" flipV="false" rot="-7355836">
            <a:off x="7680878" y="1473875"/>
            <a:ext cx="2516793" cy="2315450"/>
          </a:xfrm>
          <a:custGeom>
            <a:avLst/>
            <a:gdLst/>
            <a:ahLst/>
            <a:cxnLst/>
            <a:rect r="r" b="b" t="t" l="l"/>
            <a:pathLst>
              <a:path h="2315450" w="2516793">
                <a:moveTo>
                  <a:pt x="0" y="0"/>
                </a:moveTo>
                <a:lnTo>
                  <a:pt x="2516793" y="0"/>
                </a:lnTo>
                <a:lnTo>
                  <a:pt x="2516793" y="2315450"/>
                </a:lnTo>
                <a:lnTo>
                  <a:pt x="0" y="2315450"/>
                </a:lnTo>
                <a:lnTo>
                  <a:pt x="0" y="0"/>
                </a:lnTo>
                <a:close/>
              </a:path>
            </a:pathLst>
          </a:custGeom>
          <a:blipFill>
            <a:blip r:embed="rId4"/>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6FFF6"/>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947727"/>
            <a:ext cx="375891" cy="397532"/>
          </a:xfrm>
          <a:custGeom>
            <a:avLst/>
            <a:gdLst/>
            <a:ahLst/>
            <a:cxnLst/>
            <a:rect r="r" b="b" t="t" l="l"/>
            <a:pathLst>
              <a:path h="397532" w="375891">
                <a:moveTo>
                  <a:pt x="0" y="0"/>
                </a:moveTo>
                <a:lnTo>
                  <a:pt x="375891" y="0"/>
                </a:lnTo>
                <a:lnTo>
                  <a:pt x="375891" y="397532"/>
                </a:lnTo>
                <a:lnTo>
                  <a:pt x="0" y="397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988564" y="3104853"/>
            <a:ext cx="13843580" cy="6153447"/>
            <a:chOff x="0" y="0"/>
            <a:chExt cx="3646046" cy="1620661"/>
          </a:xfrm>
        </p:grpSpPr>
        <p:sp>
          <p:nvSpPr>
            <p:cNvPr name="Freeform 4" id="4"/>
            <p:cNvSpPr/>
            <p:nvPr/>
          </p:nvSpPr>
          <p:spPr>
            <a:xfrm flipH="false" flipV="false" rot="0">
              <a:off x="0" y="0"/>
              <a:ext cx="3646046" cy="1620661"/>
            </a:xfrm>
            <a:custGeom>
              <a:avLst/>
              <a:gdLst/>
              <a:ahLst/>
              <a:cxnLst/>
              <a:rect r="r" b="b" t="t" l="l"/>
              <a:pathLst>
                <a:path h="1620661" w="3646046">
                  <a:moveTo>
                    <a:pt x="0" y="0"/>
                  </a:moveTo>
                  <a:lnTo>
                    <a:pt x="3646046" y="0"/>
                  </a:lnTo>
                  <a:lnTo>
                    <a:pt x="3646046" y="1620661"/>
                  </a:lnTo>
                  <a:lnTo>
                    <a:pt x="0" y="1620661"/>
                  </a:lnTo>
                  <a:close/>
                </a:path>
              </a:pathLst>
            </a:custGeom>
            <a:solidFill>
              <a:srgbClr val="000000">
                <a:alpha val="0"/>
              </a:srgbClr>
            </a:solidFill>
            <a:ln w="9525" cap="sq">
              <a:solidFill>
                <a:srgbClr val="2C4622"/>
              </a:solidFill>
              <a:prstDash val="solid"/>
              <a:miter/>
            </a:ln>
          </p:spPr>
        </p:sp>
        <p:sp>
          <p:nvSpPr>
            <p:cNvPr name="TextBox 5" id="5"/>
            <p:cNvSpPr txBox="true"/>
            <p:nvPr/>
          </p:nvSpPr>
          <p:spPr>
            <a:xfrm>
              <a:off x="0" y="-57150"/>
              <a:ext cx="3646046" cy="1677811"/>
            </a:xfrm>
            <a:prstGeom prst="rect">
              <a:avLst/>
            </a:prstGeom>
          </p:spPr>
          <p:txBody>
            <a:bodyPr anchor="ctr" rtlCol="false" tIns="50800" lIns="50800" bIns="50800" rIns="50800"/>
            <a:lstStyle/>
            <a:p>
              <a:pPr algn="l">
                <a:lnSpc>
                  <a:spcPts val="2519"/>
                </a:lnSpc>
              </a:pPr>
            </a:p>
            <a:p>
              <a:pPr algn="l">
                <a:lnSpc>
                  <a:spcPts val="2239"/>
                </a:lnSpc>
              </a:pPr>
            </a:p>
          </p:txBody>
        </p:sp>
      </p:grpSp>
      <p:sp>
        <p:nvSpPr>
          <p:cNvPr name="Freeform 6" id="6"/>
          <p:cNvSpPr/>
          <p:nvPr/>
        </p:nvSpPr>
        <p:spPr>
          <a:xfrm flipH="false" flipV="false" rot="-7355836">
            <a:off x="8087774" y="2133125"/>
            <a:ext cx="2112452" cy="1943456"/>
          </a:xfrm>
          <a:custGeom>
            <a:avLst/>
            <a:gdLst/>
            <a:ahLst/>
            <a:cxnLst/>
            <a:rect r="r" b="b" t="t" l="l"/>
            <a:pathLst>
              <a:path h="1943456" w="2112452">
                <a:moveTo>
                  <a:pt x="0" y="0"/>
                </a:moveTo>
                <a:lnTo>
                  <a:pt x="2112452" y="0"/>
                </a:lnTo>
                <a:lnTo>
                  <a:pt x="2112452" y="1943455"/>
                </a:lnTo>
                <a:lnTo>
                  <a:pt x="0" y="1943455"/>
                </a:lnTo>
                <a:lnTo>
                  <a:pt x="0" y="0"/>
                </a:lnTo>
                <a:close/>
              </a:path>
            </a:pathLst>
          </a:custGeom>
          <a:blipFill>
            <a:blip r:embed="rId4"/>
            <a:stretch>
              <a:fillRect l="0" t="0" r="0" b="0"/>
            </a:stretch>
          </a:blipFill>
        </p:spPr>
      </p:sp>
      <p:sp>
        <p:nvSpPr>
          <p:cNvPr name="TextBox 7" id="7"/>
          <p:cNvSpPr txBox="true"/>
          <p:nvPr/>
        </p:nvSpPr>
        <p:spPr>
          <a:xfrm rot="0">
            <a:off x="2465013" y="3757057"/>
            <a:ext cx="12890681" cy="5326380"/>
          </a:xfrm>
          <a:prstGeom prst="rect">
            <a:avLst/>
          </a:prstGeom>
        </p:spPr>
        <p:txBody>
          <a:bodyPr anchor="t" rtlCol="false" tIns="0" lIns="0" bIns="0" rIns="0">
            <a:spAutoFit/>
          </a:bodyPr>
          <a:lstStyle/>
          <a:p>
            <a:pPr algn="l" marL="388620" indent="-194310" lvl="1">
              <a:lnSpc>
                <a:spcPts val="2520"/>
              </a:lnSpc>
              <a:buFont typeface="Arial"/>
              <a:buChar char="•"/>
            </a:pPr>
            <a:r>
              <a:rPr lang="en-US" b="true" sz="1800">
                <a:solidFill>
                  <a:srgbClr val="000000"/>
                </a:solidFill>
                <a:latin typeface="Canva Sans Bold"/>
                <a:ea typeface="Canva Sans Bold"/>
                <a:cs typeface="Canva Sans Bold"/>
                <a:sym typeface="Canva Sans Bold"/>
              </a:rPr>
              <a:t>Dataset collected from Kaggle</a:t>
            </a:r>
          </a:p>
          <a:p>
            <a:pPr algn="l">
              <a:lnSpc>
                <a:spcPts val="2520"/>
              </a:lnSpc>
            </a:pPr>
          </a:p>
          <a:p>
            <a:pPr algn="l" marL="388620" indent="-194310" lvl="1">
              <a:lnSpc>
                <a:spcPts val="2520"/>
              </a:lnSpc>
              <a:buFont typeface="Arial"/>
              <a:buChar char="•"/>
            </a:pPr>
            <a:r>
              <a:rPr lang="en-US" b="true" sz="1800">
                <a:solidFill>
                  <a:srgbClr val="000000"/>
                </a:solidFill>
                <a:latin typeface="Canva Sans Bold"/>
                <a:ea typeface="Canva Sans Bold"/>
                <a:cs typeface="Canva Sans Bold"/>
                <a:sym typeface="Canva Sans Bold"/>
              </a:rPr>
              <a:t>Images resized, normalized, and augmented before training</a:t>
            </a:r>
          </a:p>
          <a:p>
            <a:pPr algn="l">
              <a:lnSpc>
                <a:spcPts val="2520"/>
              </a:lnSpc>
            </a:pPr>
          </a:p>
          <a:p>
            <a:pPr algn="l" marL="388620" indent="-194310" lvl="1">
              <a:lnSpc>
                <a:spcPts val="2520"/>
              </a:lnSpc>
              <a:buFont typeface="Arial"/>
              <a:buChar char="•"/>
            </a:pPr>
            <a:r>
              <a:rPr lang="en-US" b="true" sz="1800">
                <a:solidFill>
                  <a:srgbClr val="000000"/>
                </a:solidFill>
                <a:latin typeface="Canva Sans Bold"/>
                <a:ea typeface="Canva Sans Bold"/>
                <a:cs typeface="Canva Sans Bold"/>
                <a:sym typeface="Canva Sans Bold"/>
              </a:rPr>
              <a:t>Pretrained MobileNetV2 used for feature extraction</a:t>
            </a:r>
          </a:p>
          <a:p>
            <a:pPr algn="l">
              <a:lnSpc>
                <a:spcPts val="2520"/>
              </a:lnSpc>
            </a:pPr>
          </a:p>
          <a:p>
            <a:pPr algn="l" marL="388620" indent="-194310" lvl="1">
              <a:lnSpc>
                <a:spcPts val="2520"/>
              </a:lnSpc>
              <a:buFont typeface="Arial"/>
              <a:buChar char="•"/>
            </a:pPr>
            <a:r>
              <a:rPr lang="en-US" b="true" sz="1800">
                <a:solidFill>
                  <a:srgbClr val="000000"/>
                </a:solidFill>
                <a:latin typeface="Canva Sans Bold"/>
                <a:ea typeface="Canva Sans Bold"/>
                <a:cs typeface="Canva Sans Bold"/>
                <a:sym typeface="Canva Sans Bold"/>
              </a:rPr>
              <a:t>Custom classification layers added to reduce overfitting</a:t>
            </a:r>
          </a:p>
          <a:p>
            <a:pPr algn="l">
              <a:lnSpc>
                <a:spcPts val="2520"/>
              </a:lnSpc>
            </a:pPr>
          </a:p>
          <a:p>
            <a:pPr algn="l" marL="388620" indent="-194310" lvl="1">
              <a:lnSpc>
                <a:spcPts val="2520"/>
              </a:lnSpc>
              <a:buFont typeface="Arial"/>
              <a:buChar char="•"/>
            </a:pPr>
            <a:r>
              <a:rPr lang="en-US" b="true" sz="1800">
                <a:solidFill>
                  <a:srgbClr val="000000"/>
                </a:solidFill>
                <a:latin typeface="Canva Sans Bold"/>
                <a:ea typeface="Canva Sans Bold"/>
                <a:cs typeface="Canva Sans Bold"/>
                <a:sym typeface="Canva Sans Bold"/>
              </a:rPr>
              <a:t>Model evaluated using training and validation accuracy</a:t>
            </a:r>
          </a:p>
          <a:p>
            <a:pPr algn="l">
              <a:lnSpc>
                <a:spcPts val="2520"/>
              </a:lnSpc>
            </a:pPr>
          </a:p>
          <a:p>
            <a:pPr algn="l" marL="388620" indent="-194310" lvl="1">
              <a:lnSpc>
                <a:spcPts val="2520"/>
              </a:lnSpc>
              <a:buFont typeface="Arial"/>
              <a:buChar char="•"/>
            </a:pPr>
            <a:r>
              <a:rPr lang="en-US" b="true" sz="1800">
                <a:solidFill>
                  <a:srgbClr val="000000"/>
                </a:solidFill>
                <a:latin typeface="Canva Sans Bold"/>
                <a:ea typeface="Canva Sans Bold"/>
                <a:cs typeface="Canva Sans Bold"/>
                <a:sym typeface="Canva Sans Bold"/>
              </a:rPr>
              <a:t>Trained model predicts diseases from unseen leaf images</a:t>
            </a:r>
          </a:p>
          <a:p>
            <a:pPr algn="l">
              <a:lnSpc>
                <a:spcPts val="2520"/>
              </a:lnSpc>
            </a:pPr>
          </a:p>
          <a:p>
            <a:pPr algn="l" marL="388620" indent="-194310" lvl="1">
              <a:lnSpc>
                <a:spcPts val="2520"/>
              </a:lnSpc>
              <a:buFont typeface="Arial"/>
              <a:buChar char="•"/>
            </a:pPr>
            <a:r>
              <a:rPr lang="en-US" b="true" sz="1800">
                <a:solidFill>
                  <a:srgbClr val="000000"/>
                </a:solidFill>
                <a:latin typeface="Canva Sans Bold"/>
                <a:ea typeface="Canva Sans Bold"/>
                <a:cs typeface="Canva Sans Bold"/>
                <a:sym typeface="Canva Sans Bold"/>
              </a:rPr>
              <a:t>Disease-specific pesticide recommendations provided</a:t>
            </a:r>
          </a:p>
          <a:p>
            <a:pPr algn="l">
              <a:lnSpc>
                <a:spcPts val="2520"/>
              </a:lnSpc>
            </a:pPr>
          </a:p>
          <a:p>
            <a:pPr algn="l" marL="388620" indent="-194310" lvl="1">
              <a:lnSpc>
                <a:spcPts val="2520"/>
              </a:lnSpc>
              <a:buFont typeface="Arial"/>
              <a:buChar char="•"/>
            </a:pPr>
            <a:r>
              <a:rPr lang="en-US" b="true" sz="1800">
                <a:solidFill>
                  <a:srgbClr val="000000"/>
                </a:solidFill>
                <a:latin typeface="Canva Sans Bold"/>
                <a:ea typeface="Canva Sans Bold"/>
                <a:cs typeface="Canva Sans Bold"/>
                <a:sym typeface="Canva Sans Bold"/>
              </a:rPr>
              <a:t>Chatbot support available for additional user guidance</a:t>
            </a:r>
          </a:p>
          <a:p>
            <a:pPr algn="l">
              <a:lnSpc>
                <a:spcPts val="2520"/>
              </a:lnSpc>
            </a:pPr>
          </a:p>
          <a:p>
            <a:pPr algn="l">
              <a:lnSpc>
                <a:spcPts val="2520"/>
              </a:lnSpc>
            </a:pPr>
          </a:p>
        </p:txBody>
      </p:sp>
      <p:sp>
        <p:nvSpPr>
          <p:cNvPr name="TextBox 8" id="8"/>
          <p:cNvSpPr txBox="true"/>
          <p:nvPr/>
        </p:nvSpPr>
        <p:spPr>
          <a:xfrm rot="0">
            <a:off x="3547453" y="975043"/>
            <a:ext cx="8871228"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Implimentation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6FFF6"/>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947727"/>
            <a:ext cx="375891" cy="397532"/>
          </a:xfrm>
          <a:custGeom>
            <a:avLst/>
            <a:gdLst/>
            <a:ahLst/>
            <a:cxnLst/>
            <a:rect r="r" b="b" t="t" l="l"/>
            <a:pathLst>
              <a:path h="397532" w="375891">
                <a:moveTo>
                  <a:pt x="0" y="0"/>
                </a:moveTo>
                <a:lnTo>
                  <a:pt x="375891" y="0"/>
                </a:lnTo>
                <a:lnTo>
                  <a:pt x="375891" y="397532"/>
                </a:lnTo>
                <a:lnTo>
                  <a:pt x="0" y="397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16646" y="3104853"/>
            <a:ext cx="16227126" cy="6426316"/>
            <a:chOff x="0" y="0"/>
            <a:chExt cx="4273811" cy="1692528"/>
          </a:xfrm>
        </p:grpSpPr>
        <p:sp>
          <p:nvSpPr>
            <p:cNvPr name="Freeform 4" id="4"/>
            <p:cNvSpPr/>
            <p:nvPr/>
          </p:nvSpPr>
          <p:spPr>
            <a:xfrm flipH="false" flipV="false" rot="0">
              <a:off x="0" y="0"/>
              <a:ext cx="4273811" cy="1692528"/>
            </a:xfrm>
            <a:custGeom>
              <a:avLst/>
              <a:gdLst/>
              <a:ahLst/>
              <a:cxnLst/>
              <a:rect r="r" b="b" t="t" l="l"/>
              <a:pathLst>
                <a:path h="1692528" w="4273811">
                  <a:moveTo>
                    <a:pt x="0" y="0"/>
                  </a:moveTo>
                  <a:lnTo>
                    <a:pt x="4273811" y="0"/>
                  </a:lnTo>
                  <a:lnTo>
                    <a:pt x="4273811" y="1692528"/>
                  </a:lnTo>
                  <a:lnTo>
                    <a:pt x="0" y="1692528"/>
                  </a:lnTo>
                  <a:close/>
                </a:path>
              </a:pathLst>
            </a:custGeom>
            <a:solidFill>
              <a:srgbClr val="000000">
                <a:alpha val="0"/>
              </a:srgbClr>
            </a:solidFill>
            <a:ln w="9525" cap="sq">
              <a:solidFill>
                <a:srgbClr val="2C4622"/>
              </a:solidFill>
              <a:prstDash val="solid"/>
              <a:miter/>
            </a:ln>
          </p:spPr>
        </p:sp>
        <p:sp>
          <p:nvSpPr>
            <p:cNvPr name="TextBox 5" id="5"/>
            <p:cNvSpPr txBox="true"/>
            <p:nvPr/>
          </p:nvSpPr>
          <p:spPr>
            <a:xfrm>
              <a:off x="0" y="-57150"/>
              <a:ext cx="4273811" cy="1749678"/>
            </a:xfrm>
            <a:prstGeom prst="rect">
              <a:avLst/>
            </a:prstGeom>
          </p:spPr>
          <p:txBody>
            <a:bodyPr anchor="ctr" rtlCol="false" tIns="50800" lIns="50800" bIns="50800" rIns="50800"/>
            <a:lstStyle/>
            <a:p>
              <a:pPr algn="ctr">
                <a:lnSpc>
                  <a:spcPts val="2519"/>
                </a:lnSpc>
              </a:pPr>
            </a:p>
            <a:p>
              <a:pPr algn="ctr">
                <a:lnSpc>
                  <a:spcPts val="2239"/>
                </a:lnSpc>
              </a:pPr>
            </a:p>
          </p:txBody>
        </p:sp>
      </p:grpSp>
      <p:sp>
        <p:nvSpPr>
          <p:cNvPr name="Freeform 6" id="6"/>
          <p:cNvSpPr/>
          <p:nvPr/>
        </p:nvSpPr>
        <p:spPr>
          <a:xfrm flipH="false" flipV="false" rot="-4674225">
            <a:off x="8404802" y="1794623"/>
            <a:ext cx="1478396" cy="2663776"/>
          </a:xfrm>
          <a:custGeom>
            <a:avLst/>
            <a:gdLst/>
            <a:ahLst/>
            <a:cxnLst/>
            <a:rect r="r" b="b" t="t" l="l"/>
            <a:pathLst>
              <a:path h="2663776" w="1478396">
                <a:moveTo>
                  <a:pt x="0" y="0"/>
                </a:moveTo>
                <a:lnTo>
                  <a:pt x="1478396" y="0"/>
                </a:lnTo>
                <a:lnTo>
                  <a:pt x="1478396" y="2663776"/>
                </a:lnTo>
                <a:lnTo>
                  <a:pt x="0" y="2663776"/>
                </a:lnTo>
                <a:lnTo>
                  <a:pt x="0" y="0"/>
                </a:lnTo>
                <a:close/>
              </a:path>
            </a:pathLst>
          </a:custGeom>
          <a:blipFill>
            <a:blip r:embed="rId4"/>
            <a:stretch>
              <a:fillRect l="0" t="0" r="0" b="0"/>
            </a:stretch>
          </a:blipFill>
        </p:spPr>
      </p:sp>
      <p:sp>
        <p:nvSpPr>
          <p:cNvPr name="Freeform 7" id="7"/>
          <p:cNvSpPr/>
          <p:nvPr/>
        </p:nvSpPr>
        <p:spPr>
          <a:xfrm flipH="false" flipV="false" rot="0">
            <a:off x="10125638" y="4783032"/>
            <a:ext cx="6772397" cy="3069958"/>
          </a:xfrm>
          <a:custGeom>
            <a:avLst/>
            <a:gdLst/>
            <a:ahLst/>
            <a:cxnLst/>
            <a:rect r="r" b="b" t="t" l="l"/>
            <a:pathLst>
              <a:path h="3069958" w="6772397">
                <a:moveTo>
                  <a:pt x="0" y="0"/>
                </a:moveTo>
                <a:lnTo>
                  <a:pt x="6772397" y="0"/>
                </a:lnTo>
                <a:lnTo>
                  <a:pt x="6772397" y="3069958"/>
                </a:lnTo>
                <a:lnTo>
                  <a:pt x="0" y="3069958"/>
                </a:lnTo>
                <a:lnTo>
                  <a:pt x="0" y="0"/>
                </a:lnTo>
                <a:close/>
              </a:path>
            </a:pathLst>
          </a:custGeom>
          <a:blipFill>
            <a:blip r:embed="rId5"/>
            <a:stretch>
              <a:fillRect l="-1369" t="0" r="-1369" b="0"/>
            </a:stretch>
          </a:blipFill>
        </p:spPr>
      </p:sp>
      <p:sp>
        <p:nvSpPr>
          <p:cNvPr name="TextBox 8" id="8"/>
          <p:cNvSpPr txBox="true"/>
          <p:nvPr/>
        </p:nvSpPr>
        <p:spPr>
          <a:xfrm rot="0">
            <a:off x="2515152" y="277495"/>
            <a:ext cx="13545860" cy="1566544"/>
          </a:xfrm>
          <a:prstGeom prst="rect">
            <a:avLst/>
          </a:prstGeom>
        </p:spPr>
        <p:txBody>
          <a:bodyPr anchor="t" rtlCol="false" tIns="0" lIns="0" bIns="0" rIns="0">
            <a:spAutoFit/>
          </a:bodyPr>
          <a:lstStyle/>
          <a:p>
            <a:pPr algn="ctr">
              <a:lnSpc>
                <a:spcPts val="12880"/>
              </a:lnSpc>
            </a:pPr>
            <a:r>
              <a:rPr lang="en-US" sz="9200" b="true">
                <a:solidFill>
                  <a:srgbClr val="2C4622"/>
                </a:solidFill>
                <a:latin typeface="Canva Sans Bold"/>
                <a:ea typeface="Canva Sans Bold"/>
                <a:cs typeface="Canva Sans Bold"/>
                <a:sym typeface="Canva Sans Bold"/>
              </a:rPr>
              <a:t>MODEL ARCHITECTURE</a:t>
            </a:r>
          </a:p>
        </p:txBody>
      </p:sp>
      <p:sp>
        <p:nvSpPr>
          <p:cNvPr name="TextBox 9" id="9"/>
          <p:cNvSpPr txBox="true"/>
          <p:nvPr/>
        </p:nvSpPr>
        <p:spPr>
          <a:xfrm rot="0">
            <a:off x="3210112" y="3631194"/>
            <a:ext cx="8407046" cy="640080"/>
          </a:xfrm>
          <a:prstGeom prst="rect">
            <a:avLst/>
          </a:prstGeom>
        </p:spPr>
        <p:txBody>
          <a:bodyPr anchor="t" rtlCol="false" tIns="0" lIns="0" bIns="0" rIns="0">
            <a:spAutoFit/>
          </a:bodyPr>
          <a:lstStyle/>
          <a:p>
            <a:pPr algn="ctr">
              <a:lnSpc>
                <a:spcPts val="2519"/>
              </a:lnSpc>
              <a:spcBef>
                <a:spcPct val="0"/>
              </a:spcBef>
            </a:pPr>
            <a:r>
              <a:rPr lang="en-US" b="true" sz="1799">
                <a:solidFill>
                  <a:srgbClr val="2C4622"/>
                </a:solidFill>
                <a:latin typeface="Poppins Bold"/>
                <a:ea typeface="Poppins Bold"/>
                <a:cs typeface="Poppins Bold"/>
                <a:sym typeface="Poppins Bold"/>
              </a:rPr>
              <a:t>B</a:t>
            </a:r>
            <a:r>
              <a:rPr lang="en-US" b="true" sz="1799">
                <a:solidFill>
                  <a:srgbClr val="2C4622"/>
                </a:solidFill>
                <a:latin typeface="Poppins Bold"/>
                <a:ea typeface="Poppins Bold"/>
                <a:cs typeface="Poppins Bold"/>
                <a:sym typeface="Poppins Bold"/>
              </a:rPr>
              <a:t>ase model: </a:t>
            </a:r>
            <a:r>
              <a:rPr lang="en-US" sz="1799">
                <a:solidFill>
                  <a:srgbClr val="2C4622"/>
                </a:solidFill>
                <a:latin typeface="Poppins"/>
                <a:ea typeface="Poppins"/>
                <a:cs typeface="Poppins"/>
                <a:sym typeface="Poppins"/>
              </a:rPr>
              <a:t>MobileNetV2 (pretrained on ImageNet, frozen initially)</a:t>
            </a:r>
          </a:p>
          <a:p>
            <a:pPr algn="ctr">
              <a:lnSpc>
                <a:spcPts val="2519"/>
              </a:lnSpc>
              <a:spcBef>
                <a:spcPct val="0"/>
              </a:spcBef>
            </a:pPr>
          </a:p>
        </p:txBody>
      </p:sp>
      <p:sp>
        <p:nvSpPr>
          <p:cNvPr name="TextBox 10" id="10"/>
          <p:cNvSpPr txBox="true"/>
          <p:nvPr/>
        </p:nvSpPr>
        <p:spPr>
          <a:xfrm rot="0">
            <a:off x="3690465" y="4071249"/>
            <a:ext cx="10214583" cy="5040630"/>
          </a:xfrm>
          <a:prstGeom prst="rect">
            <a:avLst/>
          </a:prstGeom>
        </p:spPr>
        <p:txBody>
          <a:bodyPr anchor="t" rtlCol="false" tIns="0" lIns="0" bIns="0" rIns="0">
            <a:spAutoFit/>
          </a:bodyPr>
          <a:lstStyle/>
          <a:p>
            <a:pPr algn="l">
              <a:lnSpc>
                <a:spcPts val="2520"/>
              </a:lnSpc>
              <a:spcBef>
                <a:spcPct val="0"/>
              </a:spcBef>
            </a:pPr>
            <a:r>
              <a:rPr lang="en-US" b="true" sz="1800">
                <a:solidFill>
                  <a:srgbClr val="2C4622"/>
                </a:solidFill>
                <a:latin typeface="Poppins Bold"/>
                <a:ea typeface="Poppins Bold"/>
                <a:cs typeface="Poppins Bold"/>
                <a:sym typeface="Poppins Bold"/>
              </a:rPr>
              <a:t>Cus</a:t>
            </a:r>
            <a:r>
              <a:rPr lang="en-US" b="true" sz="1800">
                <a:solidFill>
                  <a:srgbClr val="2C4622"/>
                </a:solidFill>
                <a:latin typeface="Poppins Bold"/>
                <a:ea typeface="Poppins Bold"/>
                <a:cs typeface="Poppins Bold"/>
                <a:sym typeface="Poppins Bold"/>
              </a:rPr>
              <a:t>tom classifier:</a:t>
            </a:r>
          </a:p>
          <a:p>
            <a:pPr algn="l">
              <a:lnSpc>
                <a:spcPts val="2520"/>
              </a:lnSpc>
              <a:spcBef>
                <a:spcPct val="0"/>
              </a:spcBef>
            </a:pPr>
          </a:p>
          <a:p>
            <a:pPr algn="l">
              <a:lnSpc>
                <a:spcPts val="2520"/>
              </a:lnSpc>
              <a:spcBef>
                <a:spcPct val="0"/>
              </a:spcBef>
            </a:pPr>
            <a:r>
              <a:rPr lang="en-US" b="true" sz="1800">
                <a:solidFill>
                  <a:srgbClr val="2C4622"/>
                </a:solidFill>
                <a:latin typeface="Poppins Bold"/>
                <a:ea typeface="Poppins Bold"/>
                <a:cs typeface="Poppins Bold"/>
                <a:sym typeface="Poppins Bold"/>
              </a:rPr>
              <a:t> </a:t>
            </a:r>
            <a:r>
              <a:rPr lang="en-US" sz="1800">
                <a:solidFill>
                  <a:srgbClr val="2C4622"/>
                </a:solidFill>
                <a:latin typeface="Poppins"/>
                <a:ea typeface="Poppins"/>
                <a:cs typeface="Poppins"/>
                <a:sym typeface="Poppins"/>
              </a:rPr>
              <a:t>- Average pooling from base model</a:t>
            </a:r>
          </a:p>
          <a:p>
            <a:pPr algn="l">
              <a:lnSpc>
                <a:spcPts val="2520"/>
              </a:lnSpc>
              <a:spcBef>
                <a:spcPct val="0"/>
              </a:spcBef>
            </a:pPr>
          </a:p>
          <a:p>
            <a:pPr algn="l">
              <a:lnSpc>
                <a:spcPts val="2520"/>
              </a:lnSpc>
              <a:spcBef>
                <a:spcPct val="0"/>
              </a:spcBef>
            </a:pPr>
            <a:r>
              <a:rPr lang="en-US" sz="1800">
                <a:solidFill>
                  <a:srgbClr val="2C4622"/>
                </a:solidFill>
                <a:latin typeface="Poppins"/>
                <a:ea typeface="Poppins"/>
                <a:cs typeface="Poppins"/>
                <a:sym typeface="Poppins"/>
              </a:rPr>
              <a:t> - BatchNormalization</a:t>
            </a:r>
          </a:p>
          <a:p>
            <a:pPr algn="l">
              <a:lnSpc>
                <a:spcPts val="2520"/>
              </a:lnSpc>
              <a:spcBef>
                <a:spcPct val="0"/>
              </a:spcBef>
            </a:pPr>
          </a:p>
          <a:p>
            <a:pPr algn="l">
              <a:lnSpc>
                <a:spcPts val="2520"/>
              </a:lnSpc>
              <a:spcBef>
                <a:spcPct val="0"/>
              </a:spcBef>
            </a:pPr>
            <a:r>
              <a:rPr lang="en-US" sz="1800">
                <a:solidFill>
                  <a:srgbClr val="2C4622"/>
                </a:solidFill>
                <a:latin typeface="Poppins"/>
                <a:ea typeface="Poppins"/>
                <a:cs typeface="Poppins"/>
                <a:sym typeface="Poppins"/>
              </a:rPr>
              <a:t> - Dropout (0.2)</a:t>
            </a:r>
          </a:p>
          <a:p>
            <a:pPr algn="l">
              <a:lnSpc>
                <a:spcPts val="2520"/>
              </a:lnSpc>
              <a:spcBef>
                <a:spcPct val="0"/>
              </a:spcBef>
            </a:pPr>
          </a:p>
          <a:p>
            <a:pPr algn="l">
              <a:lnSpc>
                <a:spcPts val="2520"/>
              </a:lnSpc>
              <a:spcBef>
                <a:spcPct val="0"/>
              </a:spcBef>
            </a:pPr>
            <a:r>
              <a:rPr lang="en-US" sz="1800">
                <a:solidFill>
                  <a:srgbClr val="2C4622"/>
                </a:solidFill>
                <a:latin typeface="Poppins"/>
                <a:ea typeface="Poppins"/>
                <a:cs typeface="Poppins"/>
                <a:sym typeface="Poppins"/>
              </a:rPr>
              <a:t> - Dense layer (256 units, ReLU, L2 regularization)</a:t>
            </a:r>
          </a:p>
          <a:p>
            <a:pPr algn="l">
              <a:lnSpc>
                <a:spcPts val="2520"/>
              </a:lnSpc>
              <a:spcBef>
                <a:spcPct val="0"/>
              </a:spcBef>
            </a:pPr>
          </a:p>
          <a:p>
            <a:pPr algn="l">
              <a:lnSpc>
                <a:spcPts val="2520"/>
              </a:lnSpc>
              <a:spcBef>
                <a:spcPct val="0"/>
              </a:spcBef>
            </a:pPr>
            <a:r>
              <a:rPr lang="en-US" sz="1800">
                <a:solidFill>
                  <a:srgbClr val="2C4622"/>
                </a:solidFill>
                <a:latin typeface="Poppins"/>
                <a:ea typeface="Poppins"/>
                <a:cs typeface="Poppins"/>
                <a:sym typeface="Poppins"/>
              </a:rPr>
              <a:t> - BatchNormalization</a:t>
            </a:r>
          </a:p>
          <a:p>
            <a:pPr algn="l">
              <a:lnSpc>
                <a:spcPts val="2520"/>
              </a:lnSpc>
              <a:spcBef>
                <a:spcPct val="0"/>
              </a:spcBef>
            </a:pPr>
          </a:p>
          <a:p>
            <a:pPr algn="l">
              <a:lnSpc>
                <a:spcPts val="2520"/>
              </a:lnSpc>
              <a:spcBef>
                <a:spcPct val="0"/>
              </a:spcBef>
            </a:pPr>
            <a:r>
              <a:rPr lang="en-US" sz="1800">
                <a:solidFill>
                  <a:srgbClr val="2C4622"/>
                </a:solidFill>
                <a:latin typeface="Poppins"/>
                <a:ea typeface="Poppins"/>
                <a:cs typeface="Poppins"/>
                <a:sym typeface="Poppins"/>
              </a:rPr>
              <a:t> - Dropout (0.2)</a:t>
            </a:r>
          </a:p>
          <a:p>
            <a:pPr algn="l">
              <a:lnSpc>
                <a:spcPts val="2520"/>
              </a:lnSpc>
              <a:spcBef>
                <a:spcPct val="0"/>
              </a:spcBef>
            </a:pPr>
          </a:p>
          <a:p>
            <a:pPr algn="l">
              <a:lnSpc>
                <a:spcPts val="2520"/>
              </a:lnSpc>
              <a:spcBef>
                <a:spcPct val="0"/>
              </a:spcBef>
            </a:pPr>
            <a:r>
              <a:rPr lang="en-US" sz="1800">
                <a:solidFill>
                  <a:srgbClr val="2C4622"/>
                </a:solidFill>
                <a:latin typeface="Poppins"/>
                <a:ea typeface="Poppins"/>
                <a:cs typeface="Poppins"/>
                <a:sym typeface="Poppins"/>
              </a:rPr>
              <a:t> - Output layer (27 classes, softmax, L2 regularization)</a:t>
            </a:r>
          </a:p>
          <a:p>
            <a:pPr algn="l">
              <a:lnSpc>
                <a:spcPts val="2520"/>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6FFF6"/>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947727"/>
            <a:ext cx="375891" cy="397532"/>
          </a:xfrm>
          <a:custGeom>
            <a:avLst/>
            <a:gdLst/>
            <a:ahLst/>
            <a:cxnLst/>
            <a:rect r="r" b="b" t="t" l="l"/>
            <a:pathLst>
              <a:path h="397532" w="375891">
                <a:moveTo>
                  <a:pt x="0" y="0"/>
                </a:moveTo>
                <a:lnTo>
                  <a:pt x="375891" y="0"/>
                </a:lnTo>
                <a:lnTo>
                  <a:pt x="375891" y="397532"/>
                </a:lnTo>
                <a:lnTo>
                  <a:pt x="0" y="397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515469" y="3104853"/>
            <a:ext cx="13564277" cy="6153447"/>
            <a:chOff x="0" y="0"/>
            <a:chExt cx="3572484" cy="1620661"/>
          </a:xfrm>
        </p:grpSpPr>
        <p:sp>
          <p:nvSpPr>
            <p:cNvPr name="Freeform 4" id="4"/>
            <p:cNvSpPr/>
            <p:nvPr/>
          </p:nvSpPr>
          <p:spPr>
            <a:xfrm flipH="false" flipV="false" rot="0">
              <a:off x="0" y="0"/>
              <a:ext cx="3572484" cy="1620661"/>
            </a:xfrm>
            <a:custGeom>
              <a:avLst/>
              <a:gdLst/>
              <a:ahLst/>
              <a:cxnLst/>
              <a:rect r="r" b="b" t="t" l="l"/>
              <a:pathLst>
                <a:path h="1620661" w="3572484">
                  <a:moveTo>
                    <a:pt x="0" y="0"/>
                  </a:moveTo>
                  <a:lnTo>
                    <a:pt x="3572484" y="0"/>
                  </a:lnTo>
                  <a:lnTo>
                    <a:pt x="3572484" y="1620661"/>
                  </a:lnTo>
                  <a:lnTo>
                    <a:pt x="0" y="1620661"/>
                  </a:lnTo>
                  <a:close/>
                </a:path>
              </a:pathLst>
            </a:custGeom>
            <a:solidFill>
              <a:srgbClr val="000000">
                <a:alpha val="0"/>
              </a:srgbClr>
            </a:solidFill>
            <a:ln w="9525" cap="sq">
              <a:solidFill>
                <a:srgbClr val="2C4622"/>
              </a:solidFill>
              <a:prstDash val="solid"/>
              <a:miter/>
            </a:ln>
          </p:spPr>
        </p:sp>
        <p:sp>
          <p:nvSpPr>
            <p:cNvPr name="TextBox 5" id="5"/>
            <p:cNvSpPr txBox="true"/>
            <p:nvPr/>
          </p:nvSpPr>
          <p:spPr>
            <a:xfrm>
              <a:off x="0" y="-57150"/>
              <a:ext cx="3572484" cy="1677811"/>
            </a:xfrm>
            <a:prstGeom prst="rect">
              <a:avLst/>
            </a:prstGeom>
          </p:spPr>
          <p:txBody>
            <a:bodyPr anchor="ctr" rtlCol="false" tIns="50800" lIns="50800" bIns="50800" rIns="50800"/>
            <a:lstStyle/>
            <a:p>
              <a:pPr algn="l">
                <a:lnSpc>
                  <a:spcPts val="2519"/>
                </a:lnSpc>
              </a:pPr>
            </a:p>
            <a:p>
              <a:pPr algn="l">
                <a:lnSpc>
                  <a:spcPts val="2239"/>
                </a:lnSpc>
              </a:pPr>
            </a:p>
          </p:txBody>
        </p:sp>
      </p:grpSp>
      <p:sp>
        <p:nvSpPr>
          <p:cNvPr name="Freeform 6" id="6"/>
          <p:cNvSpPr/>
          <p:nvPr/>
        </p:nvSpPr>
        <p:spPr>
          <a:xfrm flipH="false" flipV="false" rot="-4674225">
            <a:off x="8404802" y="1794623"/>
            <a:ext cx="1478396" cy="2663776"/>
          </a:xfrm>
          <a:custGeom>
            <a:avLst/>
            <a:gdLst/>
            <a:ahLst/>
            <a:cxnLst/>
            <a:rect r="r" b="b" t="t" l="l"/>
            <a:pathLst>
              <a:path h="2663776" w="1478396">
                <a:moveTo>
                  <a:pt x="0" y="0"/>
                </a:moveTo>
                <a:lnTo>
                  <a:pt x="1478396" y="0"/>
                </a:lnTo>
                <a:lnTo>
                  <a:pt x="1478396" y="2663776"/>
                </a:lnTo>
                <a:lnTo>
                  <a:pt x="0" y="2663776"/>
                </a:lnTo>
                <a:lnTo>
                  <a:pt x="0" y="0"/>
                </a:lnTo>
                <a:close/>
              </a:path>
            </a:pathLst>
          </a:custGeom>
          <a:blipFill>
            <a:blip r:embed="rId4"/>
            <a:stretch>
              <a:fillRect l="0" t="0" r="0" b="0"/>
            </a:stretch>
          </a:blipFill>
        </p:spPr>
      </p:sp>
      <p:sp>
        <p:nvSpPr>
          <p:cNvPr name="TextBox 7" id="7"/>
          <p:cNvSpPr txBox="true"/>
          <p:nvPr/>
        </p:nvSpPr>
        <p:spPr>
          <a:xfrm rot="0">
            <a:off x="4853004" y="277495"/>
            <a:ext cx="8870156" cy="1566544"/>
          </a:xfrm>
          <a:prstGeom prst="rect">
            <a:avLst/>
          </a:prstGeom>
        </p:spPr>
        <p:txBody>
          <a:bodyPr anchor="t" rtlCol="false" tIns="0" lIns="0" bIns="0" rIns="0">
            <a:spAutoFit/>
          </a:bodyPr>
          <a:lstStyle/>
          <a:p>
            <a:pPr algn="ctr">
              <a:lnSpc>
                <a:spcPts val="12880"/>
              </a:lnSpc>
            </a:pPr>
            <a:r>
              <a:rPr lang="en-US" sz="9200" b="true">
                <a:solidFill>
                  <a:srgbClr val="2C4622"/>
                </a:solidFill>
                <a:latin typeface="Canva Sans Bold"/>
                <a:ea typeface="Canva Sans Bold"/>
                <a:cs typeface="Canva Sans Bold"/>
                <a:sym typeface="Canva Sans Bold"/>
              </a:rPr>
              <a:t>Training Details</a:t>
            </a:r>
          </a:p>
        </p:txBody>
      </p:sp>
      <p:sp>
        <p:nvSpPr>
          <p:cNvPr name="TextBox 8" id="8"/>
          <p:cNvSpPr txBox="true"/>
          <p:nvPr/>
        </p:nvSpPr>
        <p:spPr>
          <a:xfrm rot="0">
            <a:off x="3508577" y="4071249"/>
            <a:ext cx="10214583" cy="3783330"/>
          </a:xfrm>
          <a:prstGeom prst="rect">
            <a:avLst/>
          </a:prstGeom>
        </p:spPr>
        <p:txBody>
          <a:bodyPr anchor="t" rtlCol="false" tIns="0" lIns="0" bIns="0" rIns="0">
            <a:spAutoFit/>
          </a:bodyPr>
          <a:lstStyle/>
          <a:p>
            <a:pPr algn="l">
              <a:lnSpc>
                <a:spcPts val="2520"/>
              </a:lnSpc>
            </a:pPr>
            <a:r>
              <a:rPr lang="en-US" sz="1800" b="true">
                <a:solidFill>
                  <a:srgbClr val="2C4622"/>
                </a:solidFill>
                <a:latin typeface="Poppins Bold"/>
                <a:ea typeface="Poppins Bold"/>
                <a:cs typeface="Poppins Bold"/>
                <a:sym typeface="Poppins Bold"/>
              </a:rPr>
              <a:t>Phase 1 (5 epochs): </a:t>
            </a:r>
          </a:p>
          <a:p>
            <a:pPr algn="l">
              <a:lnSpc>
                <a:spcPts val="2520"/>
              </a:lnSpc>
            </a:pPr>
            <a:r>
              <a:rPr lang="en-US" sz="1800">
                <a:solidFill>
                  <a:srgbClr val="2C4622"/>
                </a:solidFill>
                <a:latin typeface="Poppins"/>
                <a:ea typeface="Poppins"/>
                <a:cs typeface="Poppins"/>
                <a:sym typeface="Poppins"/>
              </a:rPr>
              <a:t>- Freeze base MobileNetV2</a:t>
            </a:r>
          </a:p>
          <a:p>
            <a:pPr algn="l">
              <a:lnSpc>
                <a:spcPts val="2520"/>
              </a:lnSpc>
            </a:pPr>
            <a:r>
              <a:rPr lang="en-US" sz="1800">
                <a:solidFill>
                  <a:srgbClr val="2C4622"/>
                </a:solidFill>
                <a:latin typeface="Poppins"/>
                <a:ea typeface="Poppins"/>
                <a:cs typeface="Poppins"/>
                <a:sym typeface="Poppins"/>
              </a:rPr>
              <a:t>- Train custom classifier only</a:t>
            </a:r>
          </a:p>
          <a:p>
            <a:pPr algn="l">
              <a:lnSpc>
                <a:spcPts val="2520"/>
              </a:lnSpc>
            </a:pPr>
            <a:r>
              <a:rPr lang="en-US" sz="1800">
                <a:solidFill>
                  <a:srgbClr val="2C4622"/>
                </a:solidFill>
                <a:latin typeface="Poppins"/>
                <a:ea typeface="Poppins"/>
                <a:cs typeface="Poppins"/>
                <a:sym typeface="Poppins"/>
              </a:rPr>
              <a:t>- Learning rate: 5e-4</a:t>
            </a:r>
          </a:p>
          <a:p>
            <a:pPr algn="l">
              <a:lnSpc>
                <a:spcPts val="2520"/>
              </a:lnSpc>
            </a:pPr>
            <a:r>
              <a:rPr lang="en-US" sz="1800">
                <a:solidFill>
                  <a:srgbClr val="2C4622"/>
                </a:solidFill>
                <a:latin typeface="Poppins"/>
                <a:ea typeface="Poppins"/>
                <a:cs typeface="Poppins"/>
                <a:sym typeface="Poppins"/>
              </a:rPr>
              <a:t>- </a:t>
            </a:r>
            <a:r>
              <a:rPr lang="en-US" sz="1800">
                <a:solidFill>
                  <a:srgbClr val="2C4622"/>
                </a:solidFill>
                <a:latin typeface="Poppins"/>
                <a:ea typeface="Poppins"/>
                <a:cs typeface="Poppins"/>
                <a:sym typeface="Poppins"/>
              </a:rPr>
              <a:t>Optimizer: AdamW</a:t>
            </a:r>
            <a:r>
              <a:rPr lang="en-US" sz="1800">
                <a:solidFill>
                  <a:srgbClr val="2C4622"/>
                </a:solidFill>
                <a:latin typeface="Poppins"/>
                <a:ea typeface="Poppins"/>
                <a:cs typeface="Poppins"/>
                <a:sym typeface="Poppins"/>
              </a:rPr>
              <a:t> with weight decay</a:t>
            </a:r>
          </a:p>
          <a:p>
            <a:pPr algn="l">
              <a:lnSpc>
                <a:spcPts val="2520"/>
              </a:lnSpc>
            </a:pPr>
          </a:p>
          <a:p>
            <a:pPr algn="l">
              <a:lnSpc>
                <a:spcPts val="2520"/>
              </a:lnSpc>
            </a:pPr>
            <a:r>
              <a:rPr lang="en-US" sz="1800" b="true">
                <a:solidFill>
                  <a:srgbClr val="2C4622"/>
                </a:solidFill>
                <a:latin typeface="Poppins Bold"/>
                <a:ea typeface="Poppins Bold"/>
                <a:cs typeface="Poppins Bold"/>
                <a:sym typeface="Poppins Bold"/>
              </a:rPr>
              <a:t>Phase 2 (15 e</a:t>
            </a:r>
            <a:r>
              <a:rPr lang="en-US" sz="1800" b="true">
                <a:solidFill>
                  <a:srgbClr val="2C4622"/>
                </a:solidFill>
                <a:latin typeface="Poppins Bold"/>
                <a:ea typeface="Poppins Bold"/>
                <a:cs typeface="Poppins Bold"/>
                <a:sym typeface="Poppins Bold"/>
              </a:rPr>
              <a:t>pochs):</a:t>
            </a:r>
          </a:p>
          <a:p>
            <a:pPr algn="l">
              <a:lnSpc>
                <a:spcPts val="2520"/>
              </a:lnSpc>
            </a:pPr>
            <a:r>
              <a:rPr lang="en-US" sz="1800">
                <a:solidFill>
                  <a:srgbClr val="2C4622"/>
                </a:solidFill>
                <a:latin typeface="Poppins"/>
                <a:ea typeface="Poppins"/>
                <a:cs typeface="Poppins"/>
                <a:sym typeface="Poppins"/>
              </a:rPr>
              <a:t>- Unfreeze last 50 layers of base model</a:t>
            </a:r>
          </a:p>
          <a:p>
            <a:pPr algn="l">
              <a:lnSpc>
                <a:spcPts val="2520"/>
              </a:lnSpc>
            </a:pPr>
            <a:r>
              <a:rPr lang="en-US" sz="1800">
                <a:solidFill>
                  <a:srgbClr val="2C4622"/>
                </a:solidFill>
                <a:latin typeface="Poppins"/>
                <a:ea typeface="Poppins"/>
                <a:cs typeface="Poppins"/>
                <a:sym typeface="Poppins"/>
              </a:rPr>
              <a:t>- Fine-tune wi</a:t>
            </a:r>
            <a:r>
              <a:rPr lang="en-US" sz="1800">
                <a:solidFill>
                  <a:srgbClr val="2C4622"/>
                </a:solidFill>
                <a:latin typeface="Poppins"/>
                <a:ea typeface="Poppins"/>
                <a:cs typeface="Poppins"/>
                <a:sym typeface="Poppins"/>
              </a:rPr>
              <a:t>th lower learning rate: 1e-4</a:t>
            </a:r>
          </a:p>
          <a:p>
            <a:pPr algn="l">
              <a:lnSpc>
                <a:spcPts val="2520"/>
              </a:lnSpc>
            </a:pPr>
            <a:r>
              <a:rPr lang="en-US" sz="1800">
                <a:solidFill>
                  <a:srgbClr val="2C4622"/>
                </a:solidFill>
                <a:latin typeface="Poppins"/>
                <a:ea typeface="Poppins"/>
                <a:cs typeface="Poppins"/>
                <a:sym typeface="Poppins"/>
              </a:rPr>
              <a:t>- Continue training for better feature extraction</a:t>
            </a:r>
          </a:p>
          <a:p>
            <a:pPr algn="l">
              <a:lnSpc>
                <a:spcPts val="2520"/>
              </a:lnSpc>
            </a:pPr>
          </a:p>
          <a:p>
            <a:pPr algn="l">
              <a:lnSpc>
                <a:spcPts val="2520"/>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DAG7-TUJngs</dc:identifier>
  <dcterms:modified xsi:type="dcterms:W3CDTF">2011-08-01T06:04:30Z</dcterms:modified>
  <cp:revision>1</cp:revision>
  <dc:title>Green and White Modern Nature Presentation</dc:title>
</cp:coreProperties>
</file>